
<file path=[Content_Types].xml><?xml version="1.0" encoding="utf-8"?>
<Types xmlns="http://schemas.openxmlformats.org/package/2006/content-types">
  <Default Extension="crdownload" ContentType="image/png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3"/>
    <p:sldMasterId id="2147483660" r:id="rId4"/>
  </p:sldMasterIdLst>
  <p:notesMasterIdLst>
    <p:notesMasterId r:id="rId17"/>
  </p:notesMasterIdLst>
  <p:handoutMasterIdLst>
    <p:handoutMasterId r:id="rId18"/>
  </p:handoutMasterIdLst>
  <p:sldIdLst>
    <p:sldId id="480" r:id="rId5"/>
    <p:sldId id="2147376291" r:id="rId6"/>
    <p:sldId id="377" r:id="rId7"/>
    <p:sldId id="2147376292" r:id="rId8"/>
    <p:sldId id="2147376300" r:id="rId9"/>
    <p:sldId id="2147376301" r:id="rId10"/>
    <p:sldId id="2147376296" r:id="rId11"/>
    <p:sldId id="269" r:id="rId12"/>
    <p:sldId id="389" r:id="rId13"/>
    <p:sldId id="2147376298" r:id="rId14"/>
    <p:sldId id="320" r:id="rId15"/>
    <p:sldId id="2147376302" r:id="rId16"/>
  </p:sldIdLst>
  <p:sldSz cx="12192000" cy="6858000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52" userDrawn="1">
          <p15:clr>
            <a:srgbClr val="A4A3A4"/>
          </p15:clr>
        </p15:guide>
        <p15:guide id="2" pos="4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7B7754-5859-E187-AFE7-68791CC78DC9}" name="HOUOT Benoit" initials="HB" userId="S::benoit.houot@eurocontrol.int::82f704e4-0054-405a-a302-493bcea947b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hlberg, Ray (FAA)" initials="AR(" lastIdx="1" clrIdx="0">
    <p:extLst>
      <p:ext uri="{19B8F6BF-5375-455C-9EA6-DF929625EA0E}">
        <p15:presenceInfo xmlns:p15="http://schemas.microsoft.com/office/powerpoint/2012/main" userId="S-1-5-21-3215564045-1863808890-1157122868-102220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2A7"/>
    <a:srgbClr val="CCECFF"/>
    <a:srgbClr val="FFCC66"/>
    <a:srgbClr val="CCFFCC"/>
    <a:srgbClr val="99CCFF"/>
    <a:srgbClr val="99FFCC"/>
    <a:srgbClr val="003D96"/>
    <a:srgbClr val="FF9900"/>
    <a:srgbClr val="003366"/>
    <a:srgbClr val="33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BAABC-DD1B-E426-A3FC-B1E2C586645B}" v="1" dt="2024-06-04T14:34:39.622"/>
    <p1510:client id="{C5F42BB2-1E26-D841-24D7-288C1DEDF2E9}" v="13" dt="2024-06-04T13:14:34.4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75023" autoAdjust="0"/>
  </p:normalViewPr>
  <p:slideViewPr>
    <p:cSldViewPr snapToGrid="0">
      <p:cViewPr varScale="1">
        <p:scale>
          <a:sx n="44" d="100"/>
          <a:sy n="44" d="100"/>
        </p:scale>
        <p:origin x="1456" y="32"/>
      </p:cViewPr>
      <p:guideLst>
        <p:guide orient="horz" pos="4252"/>
        <p:guide pos="4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286" y="-11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8/10/relationships/authors" Target="authors.xml"/><Relationship Id="rId3" Type="http://schemas.openxmlformats.org/officeDocument/2006/relationships/slideMaster" Target="slideMasters/slideMaster1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7587f1b71d5457329c16a10e35989335406953785debade4a78aaa67015a0993::" providerId="AD" clId="Web-{C5F42BB2-1E26-D841-24D7-288C1DEDF2E9}"/>
    <pc:docChg chg="addSld delSld modSld">
      <pc:chgData name="Guest User" userId="S::urn:spo:anon#7587f1b71d5457329c16a10e35989335406953785debade4a78aaa67015a0993::" providerId="AD" clId="Web-{C5F42BB2-1E26-D841-24D7-288C1DEDF2E9}" dt="2024-06-04T13:14:34.424" v="10" actId="14100"/>
      <pc:docMkLst>
        <pc:docMk/>
      </pc:docMkLst>
      <pc:sldChg chg="del">
        <pc:chgData name="Guest User" userId="S::urn:spo:anon#7587f1b71d5457329c16a10e35989335406953785debade4a78aaa67015a0993::" providerId="AD" clId="Web-{C5F42BB2-1E26-D841-24D7-288C1DEDF2E9}" dt="2024-06-04T13:13:21.079" v="1"/>
        <pc:sldMkLst>
          <pc:docMk/>
          <pc:sldMk cId="1769470512" sldId="292"/>
        </pc:sldMkLst>
      </pc:sldChg>
      <pc:sldChg chg="addSp delSp modSp new">
        <pc:chgData name="Guest User" userId="S::urn:spo:anon#7587f1b71d5457329c16a10e35989335406953785debade4a78aaa67015a0993::" providerId="AD" clId="Web-{C5F42BB2-1E26-D841-24D7-288C1DEDF2E9}" dt="2024-06-04T13:14:34.424" v="10" actId="14100"/>
        <pc:sldMkLst>
          <pc:docMk/>
          <pc:sldMk cId="1774659714" sldId="2147376302"/>
        </pc:sldMkLst>
        <pc:spChg chg="del">
          <ac:chgData name="Guest User" userId="S::urn:spo:anon#7587f1b71d5457329c16a10e35989335406953785debade4a78aaa67015a0993::" providerId="AD" clId="Web-{C5F42BB2-1E26-D841-24D7-288C1DEDF2E9}" dt="2024-06-04T13:14:12.549" v="7"/>
          <ac:spMkLst>
            <pc:docMk/>
            <pc:sldMk cId="1774659714" sldId="2147376302"/>
            <ac:spMk id="2" creationId="{5C8BEF7E-2322-19BF-3F79-D0AF0C202FD4}"/>
          </ac:spMkLst>
        </pc:spChg>
        <pc:spChg chg="del mod">
          <ac:chgData name="Guest User" userId="S::urn:spo:anon#7587f1b71d5457329c16a10e35989335406953785debade4a78aaa67015a0993::" providerId="AD" clId="Web-{C5F42BB2-1E26-D841-24D7-288C1DEDF2E9}" dt="2024-06-04T13:13:42.845" v="5"/>
          <ac:spMkLst>
            <pc:docMk/>
            <pc:sldMk cId="1774659714" sldId="2147376302"/>
            <ac:spMk id="3" creationId="{CF594816-1D23-1860-DF30-2778D9292FE7}"/>
          </ac:spMkLst>
        </pc:spChg>
        <pc:picChg chg="add mod ord">
          <ac:chgData name="Guest User" userId="S::urn:spo:anon#7587f1b71d5457329c16a10e35989335406953785debade4a78aaa67015a0993::" providerId="AD" clId="Web-{C5F42BB2-1E26-D841-24D7-288C1DEDF2E9}" dt="2024-06-04T13:14:04.689" v="6" actId="1076"/>
          <ac:picMkLst>
            <pc:docMk/>
            <pc:sldMk cId="1774659714" sldId="2147376302"/>
            <ac:picMk id="6" creationId="{554B125D-E7D3-03B1-12AD-53CDE0EAF97D}"/>
          </ac:picMkLst>
        </pc:picChg>
        <pc:picChg chg="add mod">
          <ac:chgData name="Guest User" userId="S::urn:spo:anon#7587f1b71d5457329c16a10e35989335406953785debade4a78aaa67015a0993::" providerId="AD" clId="Web-{C5F42BB2-1E26-D841-24D7-288C1DEDF2E9}" dt="2024-06-04T13:14:34.424" v="10" actId="14100"/>
          <ac:picMkLst>
            <pc:docMk/>
            <pc:sldMk cId="1774659714" sldId="2147376302"/>
            <ac:picMk id="7" creationId="{2F2F7878-16BF-8C0E-2F02-7690B7567700}"/>
          </ac:picMkLst>
        </pc:picChg>
      </pc:sldChg>
    </pc:docChg>
  </pc:docChgLst>
  <pc:docChgLst>
    <pc:chgData name="Guest User" userId="S::urn:spo:anon#7587f1b71d5457329c16a10e35989335406953785debade4a78aaa67015a0993::" providerId="AD" clId="Web-{23ABAABC-DD1B-E426-A3FC-B1E2C586645B}"/>
    <pc:docChg chg="delSld">
      <pc:chgData name="Guest User" userId="S::urn:spo:anon#7587f1b71d5457329c16a10e35989335406953785debade4a78aaa67015a0993::" providerId="AD" clId="Web-{23ABAABC-DD1B-E426-A3FC-B1E2C586645B}" dt="2024-06-04T14:34:39.622" v="0"/>
      <pc:docMkLst>
        <pc:docMk/>
      </pc:docMkLst>
      <pc:sldChg chg="del">
        <pc:chgData name="Guest User" userId="S::urn:spo:anon#7587f1b71d5457329c16a10e35989335406953785debade4a78aaa67015a0993::" providerId="AD" clId="Web-{23ABAABC-DD1B-E426-A3FC-B1E2C586645B}" dt="2024-06-04T14:34:39.622" v="0"/>
        <pc:sldMkLst>
          <pc:docMk/>
          <pc:sldMk cId="2849737952" sldId="34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[FF-ICE Filing Service.csv]Sheet1!PivotTable1</c:name>
    <c:fmtId val="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Filed flight plans - eFPL</a:t>
            </a:r>
            <a:br>
              <a:rPr lang="en-US"/>
            </a:br>
            <a:r>
              <a:rPr lang="en-US"/>
              <a:t>OPS system</a:t>
            </a:r>
          </a:p>
        </c:rich>
      </c:tx>
      <c:layout>
        <c:manualLayout>
          <c:xMode val="edge"/>
          <c:yMode val="edge"/>
          <c:x val="0.40906250207378886"/>
          <c:y val="0.111651513883367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3.9710462734843757E-2"/>
          <c:y val="8.9687388838902746E-2"/>
          <c:w val="0.88530133218616158"/>
          <c:h val="0.785986280105040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Sheet1!$A$4:$A$42</c:f>
              <c:strCache>
                <c:ptCount val="38"/>
                <c:pt idx="0">
                  <c:v>13/04/2024</c:v>
                </c:pt>
                <c:pt idx="1">
                  <c:v>14/04/2024</c:v>
                </c:pt>
                <c:pt idx="2">
                  <c:v>15/04/2024</c:v>
                </c:pt>
                <c:pt idx="3">
                  <c:v>16/04/2024</c:v>
                </c:pt>
                <c:pt idx="4">
                  <c:v>17/04/2024</c:v>
                </c:pt>
                <c:pt idx="5">
                  <c:v>18/04/2024</c:v>
                </c:pt>
                <c:pt idx="6">
                  <c:v>19/04/2024</c:v>
                </c:pt>
                <c:pt idx="7">
                  <c:v>20/04/2024</c:v>
                </c:pt>
                <c:pt idx="8">
                  <c:v>21/04/2024</c:v>
                </c:pt>
                <c:pt idx="9">
                  <c:v>22/04/2024</c:v>
                </c:pt>
                <c:pt idx="10">
                  <c:v>23/04/2024</c:v>
                </c:pt>
                <c:pt idx="11">
                  <c:v>24/04/2024</c:v>
                </c:pt>
                <c:pt idx="12">
                  <c:v>25/04/2024</c:v>
                </c:pt>
                <c:pt idx="13">
                  <c:v>26/04/2024</c:v>
                </c:pt>
                <c:pt idx="14">
                  <c:v>27/04/2024</c:v>
                </c:pt>
                <c:pt idx="15">
                  <c:v>28/04/2024</c:v>
                </c:pt>
                <c:pt idx="16">
                  <c:v>29/04/2024</c:v>
                </c:pt>
                <c:pt idx="17">
                  <c:v>30/04/2024</c:v>
                </c:pt>
                <c:pt idx="18">
                  <c:v>01/05/2024</c:v>
                </c:pt>
                <c:pt idx="19">
                  <c:v>02/05/2024</c:v>
                </c:pt>
                <c:pt idx="20">
                  <c:v>03/05/2024</c:v>
                </c:pt>
                <c:pt idx="21">
                  <c:v>04/05/2024</c:v>
                </c:pt>
                <c:pt idx="22">
                  <c:v>05/05/2024</c:v>
                </c:pt>
                <c:pt idx="23">
                  <c:v>06/05/2024</c:v>
                </c:pt>
                <c:pt idx="24">
                  <c:v>07/05/2024</c:v>
                </c:pt>
                <c:pt idx="25">
                  <c:v>08/05/2024</c:v>
                </c:pt>
                <c:pt idx="26">
                  <c:v>09/05/2024</c:v>
                </c:pt>
                <c:pt idx="27">
                  <c:v>10/05/2024</c:v>
                </c:pt>
                <c:pt idx="28">
                  <c:v>11/05/2024</c:v>
                </c:pt>
                <c:pt idx="29">
                  <c:v>12/05/2024</c:v>
                </c:pt>
                <c:pt idx="30">
                  <c:v>13/05/2024</c:v>
                </c:pt>
                <c:pt idx="31">
                  <c:v>14/05/2024</c:v>
                </c:pt>
                <c:pt idx="32">
                  <c:v>15/05/2024</c:v>
                </c:pt>
                <c:pt idx="33">
                  <c:v>16/05/2024</c:v>
                </c:pt>
                <c:pt idx="34">
                  <c:v>17/05/2024</c:v>
                </c:pt>
                <c:pt idx="35">
                  <c:v>18/05/2024</c:v>
                </c:pt>
                <c:pt idx="36">
                  <c:v>19/05/2024</c:v>
                </c:pt>
                <c:pt idx="37">
                  <c:v>20/05/2024</c:v>
                </c:pt>
              </c:strCache>
            </c:strRef>
          </c:cat>
          <c:val>
            <c:numRef>
              <c:f>Sheet1!$B$4:$B$42</c:f>
              <c:numCache>
                <c:formatCode>General</c:formatCode>
                <c:ptCount val="38"/>
                <c:pt idx="0">
                  <c:v>59</c:v>
                </c:pt>
                <c:pt idx="1">
                  <c:v>69</c:v>
                </c:pt>
                <c:pt idx="2">
                  <c:v>76</c:v>
                </c:pt>
                <c:pt idx="3">
                  <c:v>72</c:v>
                </c:pt>
                <c:pt idx="4">
                  <c:v>74</c:v>
                </c:pt>
                <c:pt idx="5">
                  <c:v>81</c:v>
                </c:pt>
                <c:pt idx="6">
                  <c:v>77</c:v>
                </c:pt>
                <c:pt idx="7">
                  <c:v>64</c:v>
                </c:pt>
                <c:pt idx="8">
                  <c:v>73</c:v>
                </c:pt>
                <c:pt idx="9">
                  <c:v>67</c:v>
                </c:pt>
                <c:pt idx="10">
                  <c:v>70</c:v>
                </c:pt>
                <c:pt idx="11">
                  <c:v>86</c:v>
                </c:pt>
                <c:pt idx="12">
                  <c:v>68</c:v>
                </c:pt>
                <c:pt idx="13">
                  <c:v>69</c:v>
                </c:pt>
                <c:pt idx="14">
                  <c:v>61</c:v>
                </c:pt>
                <c:pt idx="15">
                  <c:v>68</c:v>
                </c:pt>
                <c:pt idx="16">
                  <c:v>90</c:v>
                </c:pt>
                <c:pt idx="17">
                  <c:v>67</c:v>
                </c:pt>
                <c:pt idx="18">
                  <c:v>75</c:v>
                </c:pt>
                <c:pt idx="19">
                  <c:v>76</c:v>
                </c:pt>
                <c:pt idx="20">
                  <c:v>58</c:v>
                </c:pt>
                <c:pt idx="21">
                  <c:v>60</c:v>
                </c:pt>
                <c:pt idx="22">
                  <c:v>71</c:v>
                </c:pt>
                <c:pt idx="23">
                  <c:v>74</c:v>
                </c:pt>
                <c:pt idx="24">
                  <c:v>80</c:v>
                </c:pt>
                <c:pt idx="25">
                  <c:v>79</c:v>
                </c:pt>
                <c:pt idx="26">
                  <c:v>75</c:v>
                </c:pt>
                <c:pt idx="27">
                  <c:v>69</c:v>
                </c:pt>
                <c:pt idx="28">
                  <c:v>54</c:v>
                </c:pt>
                <c:pt idx="29">
                  <c:v>76</c:v>
                </c:pt>
                <c:pt idx="30">
                  <c:v>67</c:v>
                </c:pt>
                <c:pt idx="31">
                  <c:v>78</c:v>
                </c:pt>
                <c:pt idx="32">
                  <c:v>74</c:v>
                </c:pt>
                <c:pt idx="33">
                  <c:v>80</c:v>
                </c:pt>
                <c:pt idx="34">
                  <c:v>71</c:v>
                </c:pt>
                <c:pt idx="35">
                  <c:v>56</c:v>
                </c:pt>
                <c:pt idx="36">
                  <c:v>65</c:v>
                </c:pt>
                <c:pt idx="37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E-422D-A323-95B9E0B5E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21786447"/>
        <c:axId val="921792207"/>
      </c:barChart>
      <c:catAx>
        <c:axId val="921786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792207"/>
        <c:crosses val="autoZero"/>
        <c:auto val="0"/>
        <c:lblAlgn val="ctr"/>
        <c:lblOffset val="100"/>
        <c:noMultiLvlLbl val="0"/>
      </c:catAx>
      <c:valAx>
        <c:axId val="921792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1786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crdownload"/><Relationship Id="rId2" Type="http://schemas.openxmlformats.org/officeDocument/2006/relationships/image" Target="../media/image24.crdownload"/><Relationship Id="rId1" Type="http://schemas.openxmlformats.org/officeDocument/2006/relationships/image" Target="../media/image23.crdownload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crdownload"/><Relationship Id="rId2" Type="http://schemas.openxmlformats.org/officeDocument/2006/relationships/image" Target="../media/image24.crdownload"/><Relationship Id="rId1" Type="http://schemas.openxmlformats.org/officeDocument/2006/relationships/image" Target="../media/image23.crdownload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317E9A-6E93-44B9-A822-223B42DA70EC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1AA60D-5B8E-4BB8-99F7-780A908D59A4}">
      <dgm:prSet phldrT="[Text]" custT="1"/>
      <dgm:spPr>
        <a:solidFill>
          <a:srgbClr val="CCECFF"/>
        </a:solidFill>
      </dgm:spPr>
      <dgm:t>
        <a:bodyPr tIns="216000" bIns="0"/>
        <a:lstStyle/>
        <a:p>
          <a:pPr algn="l"/>
          <a:r>
            <a:rPr lang="en-GB" sz="4800" b="1" dirty="0">
              <a:solidFill>
                <a:schemeClr val="tx1"/>
              </a:solidFill>
              <a:latin typeface="Mangal Pro" panose="00000500000000000000" pitchFamily="2" charset="0"/>
              <a:cs typeface="Mangal Pro" panose="00000500000000000000" pitchFamily="2" charset="0"/>
            </a:rPr>
            <a:t>Ancillary FF-ICE processes</a:t>
          </a:r>
        </a:p>
      </dgm:t>
    </dgm:pt>
    <dgm:pt modelId="{254CA517-4293-4B99-8114-27502C225A37}" type="parTrans" cxnId="{B1010E2F-2A79-4FE8-B89B-700EBC200415}">
      <dgm:prSet/>
      <dgm:spPr/>
      <dgm:t>
        <a:bodyPr/>
        <a:lstStyle/>
        <a:p>
          <a:endParaRPr lang="en-GB"/>
        </a:p>
      </dgm:t>
    </dgm:pt>
    <dgm:pt modelId="{D92B5AFA-9DA4-4A7B-8C17-5BC7A1AA02A1}" type="sibTrans" cxnId="{B1010E2F-2A79-4FE8-B89B-700EBC200415}">
      <dgm:prSet/>
      <dgm:spPr/>
      <dgm:t>
        <a:bodyPr/>
        <a:lstStyle/>
        <a:p>
          <a:endParaRPr lang="en-GB"/>
        </a:p>
      </dgm:t>
    </dgm:pt>
    <dgm:pt modelId="{C8A1DD91-AE89-4CEF-A817-397C90A1F71E}">
      <dgm:prSet phldrT="[Text]" custT="1"/>
      <dgm:spPr>
        <a:solidFill>
          <a:srgbClr val="FFE2A7"/>
        </a:solidFill>
      </dgm:spPr>
      <dgm:t>
        <a:bodyPr bIns="72000"/>
        <a:lstStyle/>
        <a:p>
          <a:pPr algn="ctr" defTabSz="844550"/>
          <a:r>
            <a:rPr lang="en-US" sz="4000" dirty="0">
              <a:solidFill>
                <a:schemeClr val="tx1"/>
              </a:solidFill>
              <a:latin typeface="Mangal Pro" panose="00000500000000000000" pitchFamily="2" charset="0"/>
              <a:cs typeface="Mangal Pro" panose="00000500000000000000" pitchFamily="2" charset="0"/>
            </a:rPr>
            <a:t>Translation</a:t>
          </a:r>
          <a:endParaRPr lang="en-GB" sz="4000" dirty="0">
            <a:solidFill>
              <a:schemeClr val="tx1"/>
            </a:solidFill>
            <a:latin typeface="Mangal Pro" panose="00000500000000000000" pitchFamily="2" charset="0"/>
            <a:cs typeface="Mangal Pro" panose="00000500000000000000" pitchFamily="2" charset="0"/>
          </a:endParaRPr>
        </a:p>
      </dgm:t>
    </dgm:pt>
    <dgm:pt modelId="{94621FA8-9458-4AF9-AE3A-F913AC56A23A}" type="parTrans" cxnId="{715B7A7B-AD99-4F20-914F-92710086CD1E}">
      <dgm:prSet/>
      <dgm:spPr/>
      <dgm:t>
        <a:bodyPr/>
        <a:lstStyle/>
        <a:p>
          <a:endParaRPr lang="en-GB"/>
        </a:p>
      </dgm:t>
    </dgm:pt>
    <dgm:pt modelId="{A71D006D-7910-45CE-A7AC-3A2073963008}" type="sibTrans" cxnId="{715B7A7B-AD99-4F20-914F-92710086CD1E}">
      <dgm:prSet/>
      <dgm:spPr/>
      <dgm:t>
        <a:bodyPr/>
        <a:lstStyle/>
        <a:p>
          <a:endParaRPr lang="en-GB"/>
        </a:p>
      </dgm:t>
    </dgm:pt>
    <dgm:pt modelId="{E40A319E-0BF2-4660-84C8-18F9B8F9EF5E}">
      <dgm:prSet phldrT="[Text]" custT="1"/>
      <dgm:spPr>
        <a:solidFill>
          <a:srgbClr val="FFE2A7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84480" tIns="284480" rIns="284480" bIns="72000" numCol="1" spcCol="1270" anchor="ctr" anchorCtr="0"/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000000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Re-evaluation</a:t>
          </a:r>
          <a:endParaRPr lang="en-GB" sz="4000" kern="1200" dirty="0">
            <a:solidFill>
              <a:srgbClr val="000000"/>
            </a:solidFill>
            <a:latin typeface="Mangal Pro" panose="00000500000000000000" pitchFamily="2" charset="0"/>
            <a:ea typeface="+mn-ea"/>
            <a:cs typeface="Mangal Pro" panose="00000500000000000000" pitchFamily="2" charset="0"/>
          </a:endParaRPr>
        </a:p>
      </dgm:t>
    </dgm:pt>
    <dgm:pt modelId="{6F3A6576-3A4B-45ED-B3E1-B9FA00AB3BFE}" type="parTrans" cxnId="{4B6272D2-C4CF-4EBC-ADB5-2AAD10119D6D}">
      <dgm:prSet/>
      <dgm:spPr/>
      <dgm:t>
        <a:bodyPr/>
        <a:lstStyle/>
        <a:p>
          <a:endParaRPr lang="en-GB"/>
        </a:p>
      </dgm:t>
    </dgm:pt>
    <dgm:pt modelId="{4220B005-B02A-4213-BD25-98B6D6A53822}" type="sibTrans" cxnId="{4B6272D2-C4CF-4EBC-ADB5-2AAD10119D6D}">
      <dgm:prSet/>
      <dgm:spPr/>
      <dgm:t>
        <a:bodyPr/>
        <a:lstStyle/>
        <a:p>
          <a:endParaRPr lang="en-GB"/>
        </a:p>
      </dgm:t>
    </dgm:pt>
    <dgm:pt modelId="{4900C77C-1955-4BF3-A4C4-04DA491A80BD}">
      <dgm:prSet custT="1"/>
      <dgm:spPr>
        <a:solidFill>
          <a:srgbClr val="FFE2A7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284480" tIns="284480" rIns="284480" bIns="72000" numCol="1" spcCol="1270" anchor="ctr" anchorCtr="0"/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000000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Translation</a:t>
          </a:r>
          <a:r>
            <a:rPr lang="en-US" sz="4000" kern="1200" dirty="0">
              <a:solidFill>
                <a:srgbClr val="2D2D8A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 </a:t>
          </a:r>
          <a:r>
            <a:rPr lang="en-US" sz="4000" kern="1200" dirty="0">
              <a:solidFill>
                <a:schemeClr val="tx1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&amp; Delivery</a:t>
          </a:r>
        </a:p>
      </dgm:t>
    </dgm:pt>
    <dgm:pt modelId="{F36F8114-9BBE-4B0F-9859-F59CFBE87BF6}" type="parTrans" cxnId="{7CCAD351-F02E-45AD-8505-72AA23B08DE1}">
      <dgm:prSet/>
      <dgm:spPr/>
      <dgm:t>
        <a:bodyPr/>
        <a:lstStyle/>
        <a:p>
          <a:endParaRPr lang="en-GB"/>
        </a:p>
      </dgm:t>
    </dgm:pt>
    <dgm:pt modelId="{E8F3078E-9D0A-4244-9A3A-145D57394591}" type="sibTrans" cxnId="{7CCAD351-F02E-45AD-8505-72AA23B08DE1}">
      <dgm:prSet/>
      <dgm:spPr/>
      <dgm:t>
        <a:bodyPr/>
        <a:lstStyle/>
        <a:p>
          <a:endParaRPr lang="en-GB"/>
        </a:p>
      </dgm:t>
    </dgm:pt>
    <dgm:pt modelId="{F812B24B-8E08-4FC8-95A9-4C30B691FA10}" type="pres">
      <dgm:prSet presAssocID="{B4317E9A-6E93-44B9-A822-223B42DA70EC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7043587C-7F54-443A-A722-DE0A98C4A2A7}" type="pres">
      <dgm:prSet presAssocID="{C81AA60D-5B8E-4BB8-99F7-780A908D59A4}" presName="root" presStyleCnt="0">
        <dgm:presLayoutVars>
          <dgm:chMax/>
          <dgm:chPref val="4"/>
        </dgm:presLayoutVars>
      </dgm:prSet>
      <dgm:spPr/>
    </dgm:pt>
    <dgm:pt modelId="{24698C11-5657-4CC4-808E-FD7244E154E3}" type="pres">
      <dgm:prSet presAssocID="{C81AA60D-5B8E-4BB8-99F7-780A908D59A4}" presName="rootComposite" presStyleCnt="0">
        <dgm:presLayoutVars/>
      </dgm:prSet>
      <dgm:spPr/>
    </dgm:pt>
    <dgm:pt modelId="{AE826860-44F5-4B0F-BDB7-144EBDB6C1BA}" type="pres">
      <dgm:prSet presAssocID="{C81AA60D-5B8E-4BB8-99F7-780A908D59A4}" presName="rootText" presStyleLbl="node0" presStyleIdx="0" presStyleCnt="1" custScaleX="104860" custScaleY="90234" custLinFactNeighborX="-1028" custLinFactNeighborY="1949">
        <dgm:presLayoutVars>
          <dgm:chMax/>
          <dgm:chPref val="4"/>
        </dgm:presLayoutVars>
      </dgm:prSet>
      <dgm:spPr/>
    </dgm:pt>
    <dgm:pt modelId="{D74DA297-8A4F-474B-A802-BC2ADE013089}" type="pres">
      <dgm:prSet presAssocID="{C81AA60D-5B8E-4BB8-99F7-780A908D59A4}" presName="childShape" presStyleCnt="0">
        <dgm:presLayoutVars>
          <dgm:chMax val="0"/>
          <dgm:chPref val="0"/>
        </dgm:presLayoutVars>
      </dgm:prSet>
      <dgm:spPr/>
    </dgm:pt>
    <dgm:pt modelId="{7462C096-BF3C-45D3-ADC9-4B7D171203ED}" type="pres">
      <dgm:prSet presAssocID="{C8A1DD91-AE89-4CEF-A817-397C90A1F71E}" presName="childComposite" presStyleCnt="0">
        <dgm:presLayoutVars>
          <dgm:chMax val="0"/>
          <dgm:chPref val="0"/>
        </dgm:presLayoutVars>
      </dgm:prSet>
      <dgm:spPr/>
    </dgm:pt>
    <dgm:pt modelId="{4F708490-516C-4DA5-8768-5A00BD35DC74}" type="pres">
      <dgm:prSet presAssocID="{C8A1DD91-AE89-4CEF-A817-397C90A1F71E}" presName="Image" presStyleLbl="node1" presStyleIdx="0" presStyleCnt="3" custScaleX="73020" custScaleY="71277" custLinFactNeighborX="-5235" custLinFactNeighborY="1828"/>
      <dgm:spPr>
        <a:blipFill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1B765F85-62A1-403F-8114-D57002521303}" type="pres">
      <dgm:prSet presAssocID="{C8A1DD91-AE89-4CEF-A817-397C90A1F71E}" presName="childText" presStyleLbl="lnNode1" presStyleIdx="0" presStyleCnt="3" custScaleX="102084">
        <dgm:presLayoutVars>
          <dgm:chMax val="0"/>
          <dgm:chPref val="0"/>
          <dgm:bulletEnabled val="1"/>
        </dgm:presLayoutVars>
      </dgm:prSet>
      <dgm:spPr/>
    </dgm:pt>
    <dgm:pt modelId="{886FF2CD-3079-45D5-8B7B-F2C1FBACB9E2}" type="pres">
      <dgm:prSet presAssocID="{E40A319E-0BF2-4660-84C8-18F9B8F9EF5E}" presName="childComposite" presStyleCnt="0">
        <dgm:presLayoutVars>
          <dgm:chMax val="0"/>
          <dgm:chPref val="0"/>
        </dgm:presLayoutVars>
      </dgm:prSet>
      <dgm:spPr/>
    </dgm:pt>
    <dgm:pt modelId="{1F3FD86E-9C2A-4BC7-8D95-4D461F286BF1}" type="pres">
      <dgm:prSet presAssocID="{E40A319E-0BF2-4660-84C8-18F9B8F9EF5E}" presName="Image" presStyleLbl="node1" presStyleIdx="1" presStyleCnt="3" custScaleX="79149" custScaleY="69914" custLinFactNeighborX="-5845" custLinFactNeighborY="1949"/>
      <dgm:spPr>
        <a:blipFill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</dgm:spPr>
    </dgm:pt>
    <dgm:pt modelId="{47E65A3B-8D01-42CF-A7CF-F4992FD4433D}" type="pres">
      <dgm:prSet presAssocID="{E40A319E-0BF2-4660-84C8-18F9B8F9EF5E}" presName="childText" presStyleLbl="lnNode1" presStyleIdx="1" presStyleCnt="3" custScaleX="102259">
        <dgm:presLayoutVars>
          <dgm:chMax val="0"/>
          <dgm:chPref val="0"/>
          <dgm:bulletEnabled val="1"/>
        </dgm:presLayoutVars>
      </dgm:prSet>
      <dgm:spPr>
        <a:xfrm>
          <a:off x="1453953" y="2467564"/>
          <a:ext cx="9139227" cy="1119692"/>
        </a:xfrm>
        <a:prstGeom prst="roundRect">
          <a:avLst>
            <a:gd name="adj" fmla="val 16670"/>
          </a:avLst>
        </a:prstGeom>
      </dgm:spPr>
    </dgm:pt>
    <dgm:pt modelId="{338D02E9-C04C-4C80-8FAE-A27E3FDC9593}" type="pres">
      <dgm:prSet presAssocID="{4900C77C-1955-4BF3-A4C4-04DA491A80BD}" presName="childComposite" presStyleCnt="0">
        <dgm:presLayoutVars>
          <dgm:chMax val="0"/>
          <dgm:chPref val="0"/>
        </dgm:presLayoutVars>
      </dgm:prSet>
      <dgm:spPr/>
    </dgm:pt>
    <dgm:pt modelId="{F4342DA4-F205-4C40-9F21-8350B89C0767}" type="pres">
      <dgm:prSet presAssocID="{4900C77C-1955-4BF3-A4C4-04DA491A80BD}" presName="Image" presStyleLbl="node1" presStyleIdx="2" presStyleCnt="3" custScaleX="76752" custScaleY="60016" custLinFactNeighborX="-4253" custLinFactNeighborY="-1701"/>
      <dgm:spPr>
        <a:blipFill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7E062831-7915-44ED-8334-8FD5C2F2A02F}" type="pres">
      <dgm:prSet presAssocID="{4900C77C-1955-4BF3-A4C4-04DA491A80BD}" presName="childText" presStyleLbl="lnNode1" presStyleIdx="2" presStyleCnt="3" custScaleX="102568">
        <dgm:presLayoutVars>
          <dgm:chMax val="0"/>
          <dgm:chPref val="0"/>
          <dgm:bulletEnabled val="1"/>
        </dgm:presLayoutVars>
      </dgm:prSet>
      <dgm:spPr>
        <a:xfrm>
          <a:off x="1426337" y="3721619"/>
          <a:ext cx="9166844" cy="1119692"/>
        </a:xfrm>
        <a:prstGeom prst="roundRect">
          <a:avLst>
            <a:gd name="adj" fmla="val 16670"/>
          </a:avLst>
        </a:prstGeom>
      </dgm:spPr>
    </dgm:pt>
  </dgm:ptLst>
  <dgm:cxnLst>
    <dgm:cxn modelId="{572AFD05-79DC-4AF7-AD04-D91C0C604561}" type="presOf" srcId="{E40A319E-0BF2-4660-84C8-18F9B8F9EF5E}" destId="{47E65A3B-8D01-42CF-A7CF-F4992FD4433D}" srcOrd="0" destOrd="0" presId="urn:microsoft.com/office/officeart/2008/layout/PictureAccentList"/>
    <dgm:cxn modelId="{C651F30B-75A2-4273-AC9C-49A69F97AB28}" type="presOf" srcId="{B4317E9A-6E93-44B9-A822-223B42DA70EC}" destId="{F812B24B-8E08-4FC8-95A9-4C30B691FA10}" srcOrd="0" destOrd="0" presId="urn:microsoft.com/office/officeart/2008/layout/PictureAccentList"/>
    <dgm:cxn modelId="{60E5221A-36D8-4695-9933-F0CB6FA6C63B}" type="presOf" srcId="{C8A1DD91-AE89-4CEF-A817-397C90A1F71E}" destId="{1B765F85-62A1-403F-8114-D57002521303}" srcOrd="0" destOrd="0" presId="urn:microsoft.com/office/officeart/2008/layout/PictureAccentList"/>
    <dgm:cxn modelId="{B1010E2F-2A79-4FE8-B89B-700EBC200415}" srcId="{B4317E9A-6E93-44B9-A822-223B42DA70EC}" destId="{C81AA60D-5B8E-4BB8-99F7-780A908D59A4}" srcOrd="0" destOrd="0" parTransId="{254CA517-4293-4B99-8114-27502C225A37}" sibTransId="{D92B5AFA-9DA4-4A7B-8C17-5BC7A1AA02A1}"/>
    <dgm:cxn modelId="{7CCAD351-F02E-45AD-8505-72AA23B08DE1}" srcId="{C81AA60D-5B8E-4BB8-99F7-780A908D59A4}" destId="{4900C77C-1955-4BF3-A4C4-04DA491A80BD}" srcOrd="2" destOrd="0" parTransId="{F36F8114-9BBE-4B0F-9859-F59CFBE87BF6}" sibTransId="{E8F3078E-9D0A-4244-9A3A-145D57394591}"/>
    <dgm:cxn modelId="{715B7A7B-AD99-4F20-914F-92710086CD1E}" srcId="{C81AA60D-5B8E-4BB8-99F7-780A908D59A4}" destId="{C8A1DD91-AE89-4CEF-A817-397C90A1F71E}" srcOrd="0" destOrd="0" parTransId="{94621FA8-9458-4AF9-AE3A-F913AC56A23A}" sibTransId="{A71D006D-7910-45CE-A7AC-3A2073963008}"/>
    <dgm:cxn modelId="{D7191B7C-53DA-4699-95F8-CD6C9C208F7B}" type="presOf" srcId="{C81AA60D-5B8E-4BB8-99F7-780A908D59A4}" destId="{AE826860-44F5-4B0F-BDB7-144EBDB6C1BA}" srcOrd="0" destOrd="0" presId="urn:microsoft.com/office/officeart/2008/layout/PictureAccentList"/>
    <dgm:cxn modelId="{E88F99A1-0E12-4F0E-AAA1-DE52C534844D}" type="presOf" srcId="{4900C77C-1955-4BF3-A4C4-04DA491A80BD}" destId="{7E062831-7915-44ED-8334-8FD5C2F2A02F}" srcOrd="0" destOrd="0" presId="urn:microsoft.com/office/officeart/2008/layout/PictureAccentList"/>
    <dgm:cxn modelId="{4B6272D2-C4CF-4EBC-ADB5-2AAD10119D6D}" srcId="{C81AA60D-5B8E-4BB8-99F7-780A908D59A4}" destId="{E40A319E-0BF2-4660-84C8-18F9B8F9EF5E}" srcOrd="1" destOrd="0" parTransId="{6F3A6576-3A4B-45ED-B3E1-B9FA00AB3BFE}" sibTransId="{4220B005-B02A-4213-BD25-98B6D6A53822}"/>
    <dgm:cxn modelId="{F841A5B6-DF3F-46EA-BC0E-54880E3EE98B}" type="presParOf" srcId="{F812B24B-8E08-4FC8-95A9-4C30B691FA10}" destId="{7043587C-7F54-443A-A722-DE0A98C4A2A7}" srcOrd="0" destOrd="0" presId="urn:microsoft.com/office/officeart/2008/layout/PictureAccentList"/>
    <dgm:cxn modelId="{ABA4312C-8C25-4F22-9613-EC13A2328BB4}" type="presParOf" srcId="{7043587C-7F54-443A-A722-DE0A98C4A2A7}" destId="{24698C11-5657-4CC4-808E-FD7244E154E3}" srcOrd="0" destOrd="0" presId="urn:microsoft.com/office/officeart/2008/layout/PictureAccentList"/>
    <dgm:cxn modelId="{2A225257-225C-4446-8F78-5A324C69C549}" type="presParOf" srcId="{24698C11-5657-4CC4-808E-FD7244E154E3}" destId="{AE826860-44F5-4B0F-BDB7-144EBDB6C1BA}" srcOrd="0" destOrd="0" presId="urn:microsoft.com/office/officeart/2008/layout/PictureAccentList"/>
    <dgm:cxn modelId="{E63EE91E-5E60-40C1-825A-E9ADAE0566C0}" type="presParOf" srcId="{7043587C-7F54-443A-A722-DE0A98C4A2A7}" destId="{D74DA297-8A4F-474B-A802-BC2ADE013089}" srcOrd="1" destOrd="0" presId="urn:microsoft.com/office/officeart/2008/layout/PictureAccentList"/>
    <dgm:cxn modelId="{51131F87-57E3-4259-B66A-EB3F9C622EAA}" type="presParOf" srcId="{D74DA297-8A4F-474B-A802-BC2ADE013089}" destId="{7462C096-BF3C-45D3-ADC9-4B7D171203ED}" srcOrd="0" destOrd="0" presId="urn:microsoft.com/office/officeart/2008/layout/PictureAccentList"/>
    <dgm:cxn modelId="{BADF8427-CBA2-4B47-9B02-3165DCDE19D1}" type="presParOf" srcId="{7462C096-BF3C-45D3-ADC9-4B7D171203ED}" destId="{4F708490-516C-4DA5-8768-5A00BD35DC74}" srcOrd="0" destOrd="0" presId="urn:microsoft.com/office/officeart/2008/layout/PictureAccentList"/>
    <dgm:cxn modelId="{FFB1ABD2-6010-47AF-88FD-973777DD3F52}" type="presParOf" srcId="{7462C096-BF3C-45D3-ADC9-4B7D171203ED}" destId="{1B765F85-62A1-403F-8114-D57002521303}" srcOrd="1" destOrd="0" presId="urn:microsoft.com/office/officeart/2008/layout/PictureAccentList"/>
    <dgm:cxn modelId="{A588A5E7-DA19-47C6-A663-26AA6AECA4E1}" type="presParOf" srcId="{D74DA297-8A4F-474B-A802-BC2ADE013089}" destId="{886FF2CD-3079-45D5-8B7B-F2C1FBACB9E2}" srcOrd="1" destOrd="0" presId="urn:microsoft.com/office/officeart/2008/layout/PictureAccentList"/>
    <dgm:cxn modelId="{EAB1E081-5D9C-4999-95A7-49CFFA247C6B}" type="presParOf" srcId="{886FF2CD-3079-45D5-8B7B-F2C1FBACB9E2}" destId="{1F3FD86E-9C2A-4BC7-8D95-4D461F286BF1}" srcOrd="0" destOrd="0" presId="urn:microsoft.com/office/officeart/2008/layout/PictureAccentList"/>
    <dgm:cxn modelId="{889B07BA-4A1C-46C9-86F5-4ADF92177521}" type="presParOf" srcId="{886FF2CD-3079-45D5-8B7B-F2C1FBACB9E2}" destId="{47E65A3B-8D01-42CF-A7CF-F4992FD4433D}" srcOrd="1" destOrd="0" presId="urn:microsoft.com/office/officeart/2008/layout/PictureAccentList"/>
    <dgm:cxn modelId="{59A343B7-A825-4EBD-B0EC-99329C0D0D70}" type="presParOf" srcId="{D74DA297-8A4F-474B-A802-BC2ADE013089}" destId="{338D02E9-C04C-4C80-8FAE-A27E3FDC9593}" srcOrd="2" destOrd="0" presId="urn:microsoft.com/office/officeart/2008/layout/PictureAccentList"/>
    <dgm:cxn modelId="{BEFBB2EA-126C-41C2-B041-D8EC5FE152F2}" type="presParOf" srcId="{338D02E9-C04C-4C80-8FAE-A27E3FDC9593}" destId="{F4342DA4-F205-4C40-9F21-8350B89C0767}" srcOrd="0" destOrd="0" presId="urn:microsoft.com/office/officeart/2008/layout/PictureAccentList"/>
    <dgm:cxn modelId="{DA600B7E-1286-4B95-9B5D-583D6BBDE5DB}" type="presParOf" srcId="{338D02E9-C04C-4C80-8FAE-A27E3FDC9593}" destId="{7E062831-7915-44ED-8334-8FD5C2F2A02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826860-44F5-4B0F-BDB7-144EBDB6C1BA}">
      <dsp:nvSpPr>
        <dsp:cNvPr id="0" name=""/>
        <dsp:cNvSpPr/>
      </dsp:nvSpPr>
      <dsp:spPr>
        <a:xfrm>
          <a:off x="61501" y="23445"/>
          <a:ext cx="10616243" cy="1010342"/>
        </a:xfrm>
        <a:prstGeom prst="roundRect">
          <a:avLst>
            <a:gd name="adj" fmla="val 10000"/>
          </a:avLst>
        </a:prstGeom>
        <a:solidFill>
          <a:srgbClr val="CCEC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216000" rIns="91440" bIns="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800" b="1" kern="1200" dirty="0">
              <a:solidFill>
                <a:schemeClr val="tx1"/>
              </a:solidFill>
              <a:latin typeface="Mangal Pro" panose="00000500000000000000" pitchFamily="2" charset="0"/>
              <a:cs typeface="Mangal Pro" panose="00000500000000000000" pitchFamily="2" charset="0"/>
            </a:rPr>
            <a:t>Ancillary FF-ICE processes</a:t>
          </a:r>
        </a:p>
      </dsp:txBody>
      <dsp:txXfrm>
        <a:off x="91093" y="53037"/>
        <a:ext cx="10557059" cy="951158"/>
      </dsp:txXfrm>
    </dsp:sp>
    <dsp:sp modelId="{4F708490-516C-4DA5-8768-5A00BD35DC74}">
      <dsp:nvSpPr>
        <dsp:cNvPr id="0" name=""/>
        <dsp:cNvSpPr/>
      </dsp:nvSpPr>
      <dsp:spPr>
        <a:xfrm>
          <a:off x="403201" y="1394782"/>
          <a:ext cx="817599" cy="798082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65F85-62A1-403F-8114-D57002521303}">
      <dsp:nvSpPr>
        <dsp:cNvPr id="0" name=""/>
        <dsp:cNvSpPr/>
      </dsp:nvSpPr>
      <dsp:spPr>
        <a:xfrm>
          <a:off x="1404517" y="1213509"/>
          <a:ext cx="9123587" cy="1119692"/>
        </a:xfrm>
        <a:prstGeom prst="roundRect">
          <a:avLst>
            <a:gd name="adj" fmla="val 16670"/>
          </a:avLst>
        </a:prstGeom>
        <a:solidFill>
          <a:srgbClr val="FFE2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7200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chemeClr val="tx1"/>
              </a:solidFill>
              <a:latin typeface="Mangal Pro" panose="00000500000000000000" pitchFamily="2" charset="0"/>
              <a:cs typeface="Mangal Pro" panose="00000500000000000000" pitchFamily="2" charset="0"/>
            </a:rPr>
            <a:t>Translation</a:t>
          </a:r>
          <a:endParaRPr lang="en-GB" sz="4000" kern="1200" dirty="0">
            <a:solidFill>
              <a:schemeClr val="tx1"/>
            </a:solidFill>
            <a:latin typeface="Mangal Pro" panose="00000500000000000000" pitchFamily="2" charset="0"/>
            <a:cs typeface="Mangal Pro" panose="00000500000000000000" pitchFamily="2" charset="0"/>
          </a:endParaRPr>
        </a:p>
      </dsp:txBody>
      <dsp:txXfrm>
        <a:off x="1459186" y="1268178"/>
        <a:ext cx="9014249" cy="1010354"/>
      </dsp:txXfrm>
    </dsp:sp>
    <dsp:sp modelId="{1F3FD86E-9C2A-4BC7-8D95-4D461F286BF1}">
      <dsp:nvSpPr>
        <dsp:cNvPr id="0" name=""/>
        <dsp:cNvSpPr/>
      </dsp:nvSpPr>
      <dsp:spPr>
        <a:xfrm>
          <a:off x="354238" y="2657822"/>
          <a:ext cx="886225" cy="782821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/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65A3B-8D01-42CF-A7CF-F4992FD4433D}">
      <dsp:nvSpPr>
        <dsp:cNvPr id="0" name=""/>
        <dsp:cNvSpPr/>
      </dsp:nvSpPr>
      <dsp:spPr>
        <a:xfrm>
          <a:off x="1388876" y="2467564"/>
          <a:ext cx="9139227" cy="1119692"/>
        </a:xfrm>
        <a:prstGeom prst="roundRect">
          <a:avLst>
            <a:gd name="adj" fmla="val 16670"/>
          </a:avLst>
        </a:prstGeom>
        <a:solidFill>
          <a:srgbClr val="FFE2A7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7200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000000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Re-evaluation</a:t>
          </a:r>
          <a:endParaRPr lang="en-GB" sz="4000" kern="1200" dirty="0">
            <a:solidFill>
              <a:srgbClr val="000000"/>
            </a:solidFill>
            <a:latin typeface="Mangal Pro" panose="00000500000000000000" pitchFamily="2" charset="0"/>
            <a:ea typeface="+mn-ea"/>
            <a:cs typeface="Mangal Pro" panose="00000500000000000000" pitchFamily="2" charset="0"/>
          </a:endParaRPr>
        </a:p>
      </dsp:txBody>
      <dsp:txXfrm>
        <a:off x="1443545" y="2522233"/>
        <a:ext cx="9029889" cy="1010354"/>
      </dsp:txXfrm>
    </dsp:sp>
    <dsp:sp modelId="{F4342DA4-F205-4C40-9F21-8350B89C0767}">
      <dsp:nvSpPr>
        <dsp:cNvPr id="0" name=""/>
        <dsp:cNvSpPr/>
      </dsp:nvSpPr>
      <dsp:spPr>
        <a:xfrm>
          <a:off x="371674" y="3926422"/>
          <a:ext cx="859386" cy="671994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/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62831-7915-44ED-8334-8FD5C2F2A02F}">
      <dsp:nvSpPr>
        <dsp:cNvPr id="0" name=""/>
        <dsp:cNvSpPr/>
      </dsp:nvSpPr>
      <dsp:spPr>
        <a:xfrm>
          <a:off x="1361260" y="3721619"/>
          <a:ext cx="9166844" cy="1119692"/>
        </a:xfrm>
        <a:prstGeom prst="roundRect">
          <a:avLst>
            <a:gd name="adj" fmla="val 16670"/>
          </a:avLst>
        </a:prstGeom>
        <a:solidFill>
          <a:srgbClr val="FFE2A7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4480" tIns="284480" rIns="284480" bIns="7200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solidFill>
                <a:srgbClr val="000000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Translation</a:t>
          </a:r>
          <a:r>
            <a:rPr lang="en-US" sz="4000" kern="1200" dirty="0">
              <a:solidFill>
                <a:srgbClr val="2D2D8A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 </a:t>
          </a:r>
          <a:r>
            <a:rPr lang="en-US" sz="4000" kern="1200" dirty="0">
              <a:solidFill>
                <a:schemeClr val="tx1"/>
              </a:solidFill>
              <a:latin typeface="Mangal Pro" panose="00000500000000000000" pitchFamily="2" charset="0"/>
              <a:ea typeface="+mn-ea"/>
              <a:cs typeface="Mangal Pro" panose="00000500000000000000" pitchFamily="2" charset="0"/>
            </a:rPr>
            <a:t>&amp; Delivery</a:t>
          </a:r>
        </a:p>
      </dsp:txBody>
      <dsp:txXfrm>
        <a:off x="1415929" y="3776288"/>
        <a:ext cx="9057506" cy="10103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60" cy="49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32" y="1"/>
            <a:ext cx="2945660" cy="49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32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21F1781-3A95-46D3-AA46-DBA5E5B0112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0017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45660" cy="49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32" y="1"/>
            <a:ext cx="2945660" cy="496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663" y="744538"/>
            <a:ext cx="6613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273"/>
            <a:ext cx="5438140" cy="4466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32" y="9428960"/>
            <a:ext cx="2945660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9441419-AE6F-48B4-864E-F1D5EE0BE1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98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441419-AE6F-48B4-864E-F1D5EE0BE1DB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497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120DA0DB-9772-E564-F82A-C405916864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805905E9-540A-E27C-55EA-1266F29E47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383CF5DD-4811-544D-3900-E0896541CD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3D2A552-3CF6-43A7-A746-EC6472BB42AA}" type="slidenum">
              <a:rPr lang="en-GB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28724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7791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1158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0551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441419-AE6F-48B4-864E-F1D5EE0BE1DB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4587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0" y="5872232"/>
            <a:ext cx="12213712" cy="1031490"/>
            <a:chOff x="0" y="5872232"/>
            <a:chExt cx="12213712" cy="1031490"/>
          </a:xfrm>
        </p:grpSpPr>
        <p:sp>
          <p:nvSpPr>
            <p:cNvPr id="16" name="Freeform 6"/>
            <p:cNvSpPr>
              <a:spLocks/>
            </p:cNvSpPr>
            <p:nvPr userDrawn="1"/>
          </p:nvSpPr>
          <p:spPr bwMode="auto">
            <a:xfrm>
              <a:off x="8840326" y="5872232"/>
              <a:ext cx="3373386" cy="251334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3" h="19790">
                  <a:moveTo>
                    <a:pt x="0" y="18822"/>
                  </a:moveTo>
                  <a:lnTo>
                    <a:pt x="14932" y="19790"/>
                  </a:lnTo>
                  <a:cubicBezTo>
                    <a:pt x="14937" y="16457"/>
                    <a:pt x="14928" y="3333"/>
                    <a:pt x="14933" y="0"/>
                  </a:cubicBezTo>
                  <a:lnTo>
                    <a:pt x="1057" y="9"/>
                  </a:lnTo>
                  <a:cubicBezTo>
                    <a:pt x="870" y="3342"/>
                    <a:pt x="187" y="15489"/>
                    <a:pt x="0" y="188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0" y="6060562"/>
              <a:ext cx="12202856" cy="843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990" y="6084774"/>
            <a:ext cx="2664401" cy="632609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subtitle style</a:t>
            </a:r>
            <a:endParaRPr lang="en-GB" altLang="en-US" noProof="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42487905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041048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85553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738917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762496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3311550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7387247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99494342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66884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RPORATE Colour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3E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reeform 6"/>
          <p:cNvSpPr>
            <a:spLocks/>
          </p:cNvSpPr>
          <p:nvPr userDrawn="1"/>
        </p:nvSpPr>
        <p:spPr bwMode="auto">
          <a:xfrm>
            <a:off x="8129382" y="5872232"/>
            <a:ext cx="4062618" cy="251334"/>
          </a:xfrm>
          <a:custGeom>
            <a:avLst/>
            <a:gdLst>
              <a:gd name="T0" fmla="*/ 0 w 1423"/>
              <a:gd name="T1" fmla="*/ 80 h 80"/>
              <a:gd name="T2" fmla="*/ 1423 w 1423"/>
              <a:gd name="T3" fmla="*/ 80 h 80"/>
              <a:gd name="T4" fmla="*/ 1423 w 1423"/>
              <a:gd name="T5" fmla="*/ 0 h 80"/>
              <a:gd name="T6" fmla="*/ 80 w 1423"/>
              <a:gd name="T7" fmla="*/ 0 h 80"/>
              <a:gd name="T8" fmla="*/ 0 w 1423"/>
              <a:gd name="T9" fmla="*/ 80 h 80"/>
              <a:gd name="connsiteX0" fmla="*/ 0 w 13498"/>
              <a:gd name="connsiteY0" fmla="*/ 10000 h 10000"/>
              <a:gd name="connsiteX1" fmla="*/ 10000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8"/>
              <a:gd name="connsiteY0" fmla="*/ 10000 h 10000"/>
              <a:gd name="connsiteX1" fmla="*/ 13484 w 13498"/>
              <a:gd name="connsiteY1" fmla="*/ 10000 h 10000"/>
              <a:gd name="connsiteX2" fmla="*/ 13498 w 13498"/>
              <a:gd name="connsiteY2" fmla="*/ 0 h 10000"/>
              <a:gd name="connsiteX3" fmla="*/ 562 w 13498"/>
              <a:gd name="connsiteY3" fmla="*/ 0 h 10000"/>
              <a:gd name="connsiteX4" fmla="*/ 0 w 13498"/>
              <a:gd name="connsiteY4" fmla="*/ 10000 h 10000"/>
              <a:gd name="connsiteX0" fmla="*/ 0 w 13499"/>
              <a:gd name="connsiteY0" fmla="*/ 10000 h 10771"/>
              <a:gd name="connsiteX1" fmla="*/ 13498 w 13499"/>
              <a:gd name="connsiteY1" fmla="*/ 10771 h 10771"/>
              <a:gd name="connsiteX2" fmla="*/ 13498 w 13499"/>
              <a:gd name="connsiteY2" fmla="*/ 0 h 10771"/>
              <a:gd name="connsiteX3" fmla="*/ 562 w 13499"/>
              <a:gd name="connsiteY3" fmla="*/ 0 h 10771"/>
              <a:gd name="connsiteX4" fmla="*/ 0 w 13499"/>
              <a:gd name="connsiteY4" fmla="*/ 10000 h 10771"/>
              <a:gd name="connsiteX0" fmla="*/ 0 w 13499"/>
              <a:gd name="connsiteY0" fmla="*/ 18813 h 19584"/>
              <a:gd name="connsiteX1" fmla="*/ 13498 w 13499"/>
              <a:gd name="connsiteY1" fmla="*/ 19584 h 19584"/>
              <a:gd name="connsiteX2" fmla="*/ 13498 w 13499"/>
              <a:gd name="connsiteY2" fmla="*/ 8813 h 19584"/>
              <a:gd name="connsiteX3" fmla="*/ 1057 w 13499"/>
              <a:gd name="connsiteY3" fmla="*/ 0 h 19584"/>
              <a:gd name="connsiteX4" fmla="*/ 0 w 13499"/>
              <a:gd name="connsiteY4" fmla="*/ 18813 h 19584"/>
              <a:gd name="connsiteX0" fmla="*/ 0 w 13498"/>
              <a:gd name="connsiteY0" fmla="*/ 18813 h 19584"/>
              <a:gd name="connsiteX1" fmla="*/ 13498 w 13498"/>
              <a:gd name="connsiteY1" fmla="*/ 19584 h 19584"/>
              <a:gd name="connsiteX2" fmla="*/ 13487 w 13498"/>
              <a:gd name="connsiteY2" fmla="*/ 188 h 19584"/>
              <a:gd name="connsiteX3" fmla="*/ 1057 w 13498"/>
              <a:gd name="connsiteY3" fmla="*/ 0 h 19584"/>
              <a:gd name="connsiteX4" fmla="*/ 0 w 13498"/>
              <a:gd name="connsiteY4" fmla="*/ 18813 h 19584"/>
              <a:gd name="connsiteX0" fmla="*/ 0 w 13993"/>
              <a:gd name="connsiteY0" fmla="*/ 18813 h 19584"/>
              <a:gd name="connsiteX1" fmla="*/ 13498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3993"/>
              <a:gd name="connsiteY0" fmla="*/ 18813 h 19584"/>
              <a:gd name="connsiteX1" fmla="*/ 13959 w 13993"/>
              <a:gd name="connsiteY1" fmla="*/ 19584 h 19584"/>
              <a:gd name="connsiteX2" fmla="*/ 13993 w 13993"/>
              <a:gd name="connsiteY2" fmla="*/ 188 h 19584"/>
              <a:gd name="connsiteX3" fmla="*/ 1057 w 13993"/>
              <a:gd name="connsiteY3" fmla="*/ 0 h 19584"/>
              <a:gd name="connsiteX4" fmla="*/ 0 w 13993"/>
              <a:gd name="connsiteY4" fmla="*/ 18813 h 19584"/>
              <a:gd name="connsiteX0" fmla="*/ 0 w 14933"/>
              <a:gd name="connsiteY0" fmla="*/ 18822 h 19593"/>
              <a:gd name="connsiteX1" fmla="*/ 13959 w 14933"/>
              <a:gd name="connsiteY1" fmla="*/ 19593 h 19593"/>
              <a:gd name="connsiteX2" fmla="*/ 14933 w 14933"/>
              <a:gd name="connsiteY2" fmla="*/ 0 h 19593"/>
              <a:gd name="connsiteX3" fmla="*/ 1057 w 14933"/>
              <a:gd name="connsiteY3" fmla="*/ 9 h 19593"/>
              <a:gd name="connsiteX4" fmla="*/ 0 w 14933"/>
              <a:gd name="connsiteY4" fmla="*/ 18822 h 19593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1057 w 14933"/>
              <a:gd name="connsiteY3" fmla="*/ 9 h 19790"/>
              <a:gd name="connsiteX4" fmla="*/ 0 w 14933"/>
              <a:gd name="connsiteY4" fmla="*/ 18822 h 19790"/>
              <a:gd name="connsiteX0" fmla="*/ 0 w 14933"/>
              <a:gd name="connsiteY0" fmla="*/ 18822 h 19790"/>
              <a:gd name="connsiteX1" fmla="*/ 14932 w 14933"/>
              <a:gd name="connsiteY1" fmla="*/ 19790 h 19790"/>
              <a:gd name="connsiteX2" fmla="*/ 14933 w 14933"/>
              <a:gd name="connsiteY2" fmla="*/ 0 h 19790"/>
              <a:gd name="connsiteX3" fmla="*/ 979 w 14933"/>
              <a:gd name="connsiteY3" fmla="*/ 9 h 19790"/>
              <a:gd name="connsiteX4" fmla="*/ 0 w 14933"/>
              <a:gd name="connsiteY4" fmla="*/ 18822 h 19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33" h="19790">
                <a:moveTo>
                  <a:pt x="0" y="18822"/>
                </a:moveTo>
                <a:lnTo>
                  <a:pt x="14932" y="19790"/>
                </a:lnTo>
                <a:cubicBezTo>
                  <a:pt x="14937" y="16457"/>
                  <a:pt x="14928" y="3333"/>
                  <a:pt x="14933" y="0"/>
                </a:cubicBezTo>
                <a:lnTo>
                  <a:pt x="979" y="9"/>
                </a:lnTo>
                <a:cubicBezTo>
                  <a:pt x="792" y="3342"/>
                  <a:pt x="187" y="15489"/>
                  <a:pt x="0" y="188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6060562"/>
            <a:ext cx="12202856" cy="84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 userDrawn="1"/>
        </p:nvSpPr>
        <p:spPr>
          <a:xfrm>
            <a:off x="10547823" y="-45721"/>
            <a:ext cx="1309850" cy="1427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784" y="209994"/>
            <a:ext cx="995412" cy="1010051"/>
          </a:xfrm>
          <a:prstGeom prst="rect">
            <a:avLst/>
          </a:prstGeom>
        </p:spPr>
      </p:pic>
      <p:sp>
        <p:nvSpPr>
          <p:cNvPr id="20" name="TextBox 19"/>
          <p:cNvSpPr txBox="1"/>
          <p:nvPr userDrawn="1"/>
        </p:nvSpPr>
        <p:spPr>
          <a:xfrm>
            <a:off x="8933440" y="434230"/>
            <a:ext cx="143409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Supporting European </a:t>
            </a:r>
            <a:b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7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Aviation</a:t>
            </a:r>
          </a:p>
        </p:txBody>
      </p:sp>
      <p:sp>
        <p:nvSpPr>
          <p:cNvPr id="3074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320040" y="1220046"/>
            <a:ext cx="9124528" cy="2208956"/>
          </a:xfrm>
        </p:spPr>
        <p:txBody>
          <a:bodyPr lIns="0" tIns="0" rIns="0" bIns="0"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  <a:endParaRPr lang="en-GB" alt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320040" y="3429001"/>
            <a:ext cx="9124528" cy="900113"/>
          </a:xfrm>
          <a:noFill/>
        </p:spPr>
        <p:txBody>
          <a:bodyPr lIns="0" tIns="72000" rIns="0" bIns="0" anchor="t" anchorCtr="0"/>
          <a:lstStyle>
            <a:lvl1pPr marL="0" indent="0">
              <a:buFont typeface="Wingdings" pitchFamily="2" charset="2"/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BDE52-9D99-A8C4-9D31-0897E210F4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81" y="6192264"/>
            <a:ext cx="952819" cy="5142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7417AFF-901D-8BF5-1585-A1B0FC3FD0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866" y="6192264"/>
            <a:ext cx="952819" cy="5142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2C3A19-BD79-169C-0EA4-A2C0684F8DA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404" y="6191525"/>
            <a:ext cx="1377586" cy="52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518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RPORA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DCD14E-C948-4238-95C1-5D392885933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06102026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RPORATE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3652521"/>
            <a:ext cx="9361170" cy="1362075"/>
          </a:xfrm>
        </p:spPr>
        <p:txBody>
          <a:bodyPr/>
          <a:lstStyle>
            <a:lvl1pPr algn="l">
              <a:defRPr sz="3600" b="0" cap="all">
                <a:solidFill>
                  <a:srgbClr val="0033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2990" y="2003743"/>
            <a:ext cx="936117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399C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70B330C-B669-4259-97E4-65746F3651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6985607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RPORA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3366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14488"/>
            <a:ext cx="5384800" cy="45037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D656E8D-B8B0-4628-8A79-AE7530179D1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2020140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RPORA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F432D7-7D4E-4BD8-89B2-C7242758F8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53318716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RPORA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68804C-8C27-42B2-8170-44828B68CA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8171945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RPOR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118800" cy="777600"/>
          </a:xfrm>
        </p:spPr>
        <p:txBody>
          <a:bodyPr anchor="t" anchorCtr="0"/>
          <a:lstStyle>
            <a:lvl1pPr algn="l">
              <a:defRPr sz="28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701526"/>
            <a:ext cx="6815667" cy="431065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701526"/>
            <a:ext cx="4011084" cy="43106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06E6AFE-AE51-47FD-9E42-0A0B647709D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4415154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</p:spPr>
        <p:txBody>
          <a:bodyPr anchor="t" anchorCtr="0"/>
          <a:lstStyle>
            <a:lvl1pPr algn="l">
              <a:defRPr sz="2000" b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560070"/>
            <a:ext cx="7315200" cy="4167505"/>
          </a:xfrm>
        </p:spPr>
        <p:txBody>
          <a:bodyPr/>
          <a:lstStyle>
            <a:lvl1pPr marL="0" indent="0">
              <a:buNone/>
              <a:defRPr sz="20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9C66E7-E0DD-4540-93E6-1AA3176D644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8605455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77839"/>
            <a:ext cx="9803130" cy="776287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14488"/>
            <a:ext cx="9803130" cy="4503737"/>
          </a:xfrm>
          <a:effectLst/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AFFC8B-E3BE-413C-8A7D-7FE106AD156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5157142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839200" y="477839"/>
            <a:ext cx="1562100" cy="5640387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77839"/>
            <a:ext cx="8026400" cy="5640387"/>
          </a:xfrm>
          <a:effectLst/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D298660-F4BC-4BD2-8591-243B8BBDC0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077259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6330696"/>
            <a:ext cx="12201021" cy="527304"/>
            <a:chOff x="0" y="6330696"/>
            <a:chExt cx="12201021" cy="527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557112"/>
              <a:ext cx="12192000" cy="3008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9800141" y="6330696"/>
              <a:ext cx="2400880" cy="248907"/>
            </a:xfrm>
            <a:custGeom>
              <a:avLst/>
              <a:gdLst>
                <a:gd name="T0" fmla="*/ 0 w 1423"/>
                <a:gd name="T1" fmla="*/ 80 h 80"/>
                <a:gd name="T2" fmla="*/ 1423 w 1423"/>
                <a:gd name="T3" fmla="*/ 80 h 80"/>
                <a:gd name="T4" fmla="*/ 1423 w 1423"/>
                <a:gd name="T5" fmla="*/ 0 h 80"/>
                <a:gd name="T6" fmla="*/ 80 w 1423"/>
                <a:gd name="T7" fmla="*/ 0 h 80"/>
                <a:gd name="T8" fmla="*/ 0 w 1423"/>
                <a:gd name="T9" fmla="*/ 80 h 80"/>
                <a:gd name="connsiteX0" fmla="*/ 0 w 13498"/>
                <a:gd name="connsiteY0" fmla="*/ 10000 h 10000"/>
                <a:gd name="connsiteX1" fmla="*/ 10000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8"/>
                <a:gd name="connsiteY0" fmla="*/ 10000 h 10000"/>
                <a:gd name="connsiteX1" fmla="*/ 13484 w 13498"/>
                <a:gd name="connsiteY1" fmla="*/ 10000 h 10000"/>
                <a:gd name="connsiteX2" fmla="*/ 13498 w 13498"/>
                <a:gd name="connsiteY2" fmla="*/ 0 h 10000"/>
                <a:gd name="connsiteX3" fmla="*/ 562 w 13498"/>
                <a:gd name="connsiteY3" fmla="*/ 0 h 10000"/>
                <a:gd name="connsiteX4" fmla="*/ 0 w 13498"/>
                <a:gd name="connsiteY4" fmla="*/ 10000 h 10000"/>
                <a:gd name="connsiteX0" fmla="*/ 0 w 13499"/>
                <a:gd name="connsiteY0" fmla="*/ 10000 h 10771"/>
                <a:gd name="connsiteX1" fmla="*/ 13498 w 13499"/>
                <a:gd name="connsiteY1" fmla="*/ 10771 h 10771"/>
                <a:gd name="connsiteX2" fmla="*/ 13498 w 13499"/>
                <a:gd name="connsiteY2" fmla="*/ 0 h 10771"/>
                <a:gd name="connsiteX3" fmla="*/ 562 w 13499"/>
                <a:gd name="connsiteY3" fmla="*/ 0 h 10771"/>
                <a:gd name="connsiteX4" fmla="*/ 0 w 13499"/>
                <a:gd name="connsiteY4" fmla="*/ 10000 h 10771"/>
                <a:gd name="connsiteX0" fmla="*/ 0 w 13499"/>
                <a:gd name="connsiteY0" fmla="*/ 18813 h 19584"/>
                <a:gd name="connsiteX1" fmla="*/ 13498 w 13499"/>
                <a:gd name="connsiteY1" fmla="*/ 19584 h 19584"/>
                <a:gd name="connsiteX2" fmla="*/ 13498 w 13499"/>
                <a:gd name="connsiteY2" fmla="*/ 8813 h 19584"/>
                <a:gd name="connsiteX3" fmla="*/ 1057 w 13499"/>
                <a:gd name="connsiteY3" fmla="*/ 0 h 19584"/>
                <a:gd name="connsiteX4" fmla="*/ 0 w 13499"/>
                <a:gd name="connsiteY4" fmla="*/ 18813 h 19584"/>
                <a:gd name="connsiteX0" fmla="*/ 0 w 13498"/>
                <a:gd name="connsiteY0" fmla="*/ 18813 h 19584"/>
                <a:gd name="connsiteX1" fmla="*/ 13498 w 13498"/>
                <a:gd name="connsiteY1" fmla="*/ 19584 h 19584"/>
                <a:gd name="connsiteX2" fmla="*/ 13487 w 13498"/>
                <a:gd name="connsiteY2" fmla="*/ 188 h 19584"/>
                <a:gd name="connsiteX3" fmla="*/ 1057 w 13498"/>
                <a:gd name="connsiteY3" fmla="*/ 0 h 19584"/>
                <a:gd name="connsiteX4" fmla="*/ 0 w 13498"/>
                <a:gd name="connsiteY4" fmla="*/ 18813 h 19584"/>
                <a:gd name="connsiteX0" fmla="*/ 0 w 13993"/>
                <a:gd name="connsiteY0" fmla="*/ 18813 h 19584"/>
                <a:gd name="connsiteX1" fmla="*/ 13498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3993"/>
                <a:gd name="connsiteY0" fmla="*/ 18813 h 19584"/>
                <a:gd name="connsiteX1" fmla="*/ 13959 w 13993"/>
                <a:gd name="connsiteY1" fmla="*/ 19584 h 19584"/>
                <a:gd name="connsiteX2" fmla="*/ 13993 w 13993"/>
                <a:gd name="connsiteY2" fmla="*/ 188 h 19584"/>
                <a:gd name="connsiteX3" fmla="*/ 1057 w 13993"/>
                <a:gd name="connsiteY3" fmla="*/ 0 h 19584"/>
                <a:gd name="connsiteX4" fmla="*/ 0 w 13993"/>
                <a:gd name="connsiteY4" fmla="*/ 18813 h 19584"/>
                <a:gd name="connsiteX0" fmla="*/ 0 w 14933"/>
                <a:gd name="connsiteY0" fmla="*/ 18822 h 19593"/>
                <a:gd name="connsiteX1" fmla="*/ 13959 w 14933"/>
                <a:gd name="connsiteY1" fmla="*/ 19593 h 19593"/>
                <a:gd name="connsiteX2" fmla="*/ 14933 w 14933"/>
                <a:gd name="connsiteY2" fmla="*/ 0 h 19593"/>
                <a:gd name="connsiteX3" fmla="*/ 1057 w 14933"/>
                <a:gd name="connsiteY3" fmla="*/ 9 h 19593"/>
                <a:gd name="connsiteX4" fmla="*/ 0 w 14933"/>
                <a:gd name="connsiteY4" fmla="*/ 18822 h 19593"/>
                <a:gd name="connsiteX0" fmla="*/ 0 w 14933"/>
                <a:gd name="connsiteY0" fmla="*/ 18822 h 19790"/>
                <a:gd name="connsiteX1" fmla="*/ 14932 w 14933"/>
                <a:gd name="connsiteY1" fmla="*/ 19790 h 19790"/>
                <a:gd name="connsiteX2" fmla="*/ 14933 w 14933"/>
                <a:gd name="connsiteY2" fmla="*/ 0 h 19790"/>
                <a:gd name="connsiteX3" fmla="*/ 1057 w 14933"/>
                <a:gd name="connsiteY3" fmla="*/ 9 h 19790"/>
                <a:gd name="connsiteX4" fmla="*/ 0 w 14933"/>
                <a:gd name="connsiteY4" fmla="*/ 18822 h 19790"/>
                <a:gd name="connsiteX0" fmla="*/ 0 w 14953"/>
                <a:gd name="connsiteY0" fmla="*/ 18822 h 19790"/>
                <a:gd name="connsiteX1" fmla="*/ 14953 w 14953"/>
                <a:gd name="connsiteY1" fmla="*/ 19790 h 19790"/>
                <a:gd name="connsiteX2" fmla="*/ 14933 w 14953"/>
                <a:gd name="connsiteY2" fmla="*/ 0 h 19790"/>
                <a:gd name="connsiteX3" fmla="*/ 1057 w 14953"/>
                <a:gd name="connsiteY3" fmla="*/ 9 h 19790"/>
                <a:gd name="connsiteX4" fmla="*/ 0 w 14953"/>
                <a:gd name="connsiteY4" fmla="*/ 18822 h 19790"/>
                <a:gd name="connsiteX0" fmla="*/ 0 w 14933"/>
                <a:gd name="connsiteY0" fmla="*/ 18822 h 19409"/>
                <a:gd name="connsiteX1" fmla="*/ 10584 w 14933"/>
                <a:gd name="connsiteY1" fmla="*/ 19409 h 19409"/>
                <a:gd name="connsiteX2" fmla="*/ 14933 w 14933"/>
                <a:gd name="connsiteY2" fmla="*/ 0 h 19409"/>
                <a:gd name="connsiteX3" fmla="*/ 1057 w 14933"/>
                <a:gd name="connsiteY3" fmla="*/ 9 h 19409"/>
                <a:gd name="connsiteX4" fmla="*/ 0 w 14933"/>
                <a:gd name="connsiteY4" fmla="*/ 18822 h 19409"/>
                <a:gd name="connsiteX0" fmla="*/ 0 w 10628"/>
                <a:gd name="connsiteY0" fmla="*/ 19012 h 19599"/>
                <a:gd name="connsiteX1" fmla="*/ 10584 w 10628"/>
                <a:gd name="connsiteY1" fmla="*/ 19599 h 19599"/>
                <a:gd name="connsiteX2" fmla="*/ 10628 w 10628"/>
                <a:gd name="connsiteY2" fmla="*/ 0 h 19599"/>
                <a:gd name="connsiteX3" fmla="*/ 1057 w 10628"/>
                <a:gd name="connsiteY3" fmla="*/ 199 h 19599"/>
                <a:gd name="connsiteX4" fmla="*/ 0 w 10628"/>
                <a:gd name="connsiteY4" fmla="*/ 19012 h 19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28" h="19599">
                  <a:moveTo>
                    <a:pt x="0" y="19012"/>
                  </a:moveTo>
                  <a:lnTo>
                    <a:pt x="10584" y="19599"/>
                  </a:lnTo>
                  <a:cubicBezTo>
                    <a:pt x="10589" y="16266"/>
                    <a:pt x="10623" y="3333"/>
                    <a:pt x="10628" y="0"/>
                  </a:cubicBezTo>
                  <a:lnTo>
                    <a:pt x="1057" y="199"/>
                  </a:lnTo>
                  <a:cubicBezTo>
                    <a:pt x="870" y="3532"/>
                    <a:pt x="187" y="15679"/>
                    <a:pt x="0" y="190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477839"/>
            <a:ext cx="9118600" cy="77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14488"/>
            <a:ext cx="10972800" cy="4503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9600" y="6572251"/>
            <a:ext cx="55626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000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808080"/>
                </a:solidFill>
              </a:defRPr>
            </a:lvl1pPr>
          </a:lstStyle>
          <a:p>
            <a:r>
              <a:rPr lang="en-GB" altLang="en-US" dirty="0"/>
              <a:t>enter your presentation title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47400" y="6572251"/>
            <a:ext cx="635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08080"/>
                </a:solidFill>
              </a:defRPr>
            </a:lvl1pPr>
          </a:lstStyle>
          <a:p>
            <a:fld id="{E76F93E7-8A88-4C49-B595-C88A0DA0006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0629141" y="8218"/>
            <a:ext cx="953259" cy="1017394"/>
          </a:xfrm>
          <a:prstGeom prst="rect">
            <a:avLst/>
          </a:prstGeom>
          <a:solidFill>
            <a:schemeClr val="bg1"/>
          </a:solidFill>
          <a:ln w="3175" cmpd="sng">
            <a:solidFill>
              <a:srgbClr val="E6E6E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3558" y="124662"/>
            <a:ext cx="724423" cy="7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71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6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003366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Arial" panose="020B0604020202020204" pitchFamily="34" charset="0"/>
        <a:buChar char="•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3399CC"/>
        </a:buClr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crdownload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crdownload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15.crdownload"/><Relationship Id="rId5" Type="http://schemas.openxmlformats.org/officeDocument/2006/relationships/image" Target="../media/image9.svg"/><Relationship Id="rId10" Type="http://schemas.openxmlformats.org/officeDocument/2006/relationships/image" Target="../media/image14.crdownload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crdownload"/><Relationship Id="rId3" Type="http://schemas.openxmlformats.org/officeDocument/2006/relationships/image" Target="../media/image21.png"/><Relationship Id="rId7" Type="http://schemas.openxmlformats.org/officeDocument/2006/relationships/image" Target="../media/image16.crdownload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3.svg"/><Relationship Id="rId4" Type="http://schemas.openxmlformats.org/officeDocument/2006/relationships/image" Target="../media/image22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registry.swim.aero/hom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crdownload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control.int/publication/ifps-users-manual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urocontrol.int/publication/implementation-strategy-fpfde-nfpm" TargetMode="External"/><Relationship Id="rId5" Type="http://schemas.openxmlformats.org/officeDocument/2006/relationships/hyperlink" Target="https://www.eurocontrol.int/publication/fpfde-nfpm-implementation-guidelines" TargetMode="External"/><Relationship Id="rId4" Type="http://schemas.openxmlformats.org/officeDocument/2006/relationships/hyperlink" Target="https://ost.eurocontrol.int/sites/B2BWS/default.asp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95324" y="1220046"/>
            <a:ext cx="8749244" cy="2208956"/>
          </a:xfrm>
        </p:spPr>
        <p:txBody>
          <a:bodyPr/>
          <a:lstStyle/>
          <a:p>
            <a:r>
              <a:rPr lang="en-US" dirty="0"/>
              <a:t>NM Implementation of FFICE</a:t>
            </a:r>
            <a:endParaRPr lang="en-US" altLang="en-US" dirty="0"/>
          </a:p>
        </p:txBody>
      </p:sp>
      <p:sp>
        <p:nvSpPr>
          <p:cNvPr id="12288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95324" y="3429001"/>
            <a:ext cx="8749244" cy="90011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BBA85653-9F40-C65A-2082-F291B1DC0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4" y="4828540"/>
            <a:ext cx="6116955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25000"/>
              </a:spcBef>
            </a:pPr>
            <a:r>
              <a:rPr lang="en-GB" altLang="en-US" sz="1400" dirty="0">
                <a:solidFill>
                  <a:schemeClr val="bg1"/>
                </a:solidFill>
              </a:rPr>
              <a:t>Augustin GHEORGHE</a:t>
            </a:r>
          </a:p>
          <a:p>
            <a:pPr>
              <a:spcBef>
                <a:spcPct val="25000"/>
              </a:spcBef>
            </a:pPr>
            <a:r>
              <a:rPr lang="en-GB" altLang="en-US" sz="1200" dirty="0">
                <a:solidFill>
                  <a:srgbClr val="3399CC"/>
                </a:solidFill>
              </a:rPr>
              <a:t>NMD/ACD/PCI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9BA394A-3F24-9324-DB25-D04E89D65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916" y="1593287"/>
            <a:ext cx="5260168" cy="295922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AA1AD-9FDC-49AF-B0FD-0AD29C0B6D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14377"/>
            <a:fld id="{BFDCD14E-C948-4238-95C1-5D3928859336}" type="slidenum">
              <a:rPr lang="en-GB" altLang="en-US">
                <a:latin typeface="Arial" charset="0"/>
              </a:rPr>
              <a:pPr defTabSz="914377"/>
              <a:t>2</a:t>
            </a:fld>
            <a:endParaRPr lang="en-GB" altLang="en-US">
              <a:latin typeface="Arial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8C6D14-0D03-F028-BD24-85692E193C7D}"/>
              </a:ext>
            </a:extLst>
          </p:cNvPr>
          <p:cNvSpPr txBox="1"/>
          <p:nvPr/>
        </p:nvSpPr>
        <p:spPr>
          <a:xfrm>
            <a:off x="4364963" y="1833367"/>
            <a:ext cx="35424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GB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FF-ICE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3ACDA7-8ACD-8F7F-8E2A-86D18BF47E31}"/>
              </a:ext>
            </a:extLst>
          </p:cNvPr>
          <p:cNvSpPr txBox="1"/>
          <p:nvPr/>
        </p:nvSpPr>
        <p:spPr>
          <a:xfrm>
            <a:off x="3531723" y="3165003"/>
            <a:ext cx="51285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Flight &amp; Flow Information for a Collaborative Environment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BEA83FC-5089-D195-082D-3F783948C537}"/>
              </a:ext>
            </a:extLst>
          </p:cNvPr>
          <p:cNvSpPr/>
          <p:nvPr/>
        </p:nvSpPr>
        <p:spPr>
          <a:xfrm>
            <a:off x="5555042" y="197420"/>
            <a:ext cx="1081916" cy="1081916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defTabSz="914377"/>
            <a:endParaRPr lang="en-GB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Rectangle 11" descr="Earth Globe Americas">
            <a:extLst>
              <a:ext uri="{FF2B5EF4-FFF2-40B4-BE49-F238E27FC236}">
                <a16:creationId xmlns:a16="http://schemas.microsoft.com/office/drawing/2014/main" id="{7604331F-E212-0387-9085-05343DE2BA62}"/>
              </a:ext>
            </a:extLst>
          </p:cNvPr>
          <p:cNvSpPr/>
          <p:nvPr/>
        </p:nvSpPr>
        <p:spPr>
          <a:xfrm>
            <a:off x="5785615" y="427992"/>
            <a:ext cx="620771" cy="620771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914377"/>
            <a:endParaRPr lang="en-GB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28C0622-E11C-8EC6-2B72-B416E5EA079B}"/>
              </a:ext>
            </a:extLst>
          </p:cNvPr>
          <p:cNvSpPr/>
          <p:nvPr/>
        </p:nvSpPr>
        <p:spPr>
          <a:xfrm>
            <a:off x="5127186" y="1290771"/>
            <a:ext cx="1937628" cy="275068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ICAO concept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074F615-A9BC-B89A-5E22-3D318B08E5FA}"/>
              </a:ext>
            </a:extLst>
          </p:cNvPr>
          <p:cNvGrpSpPr/>
          <p:nvPr/>
        </p:nvGrpSpPr>
        <p:grpSpPr>
          <a:xfrm>
            <a:off x="4069780" y="4651134"/>
            <a:ext cx="1081916" cy="1081916"/>
            <a:chOff x="5183580" y="4016664"/>
            <a:chExt cx="1081916" cy="108191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FFD326F-1222-01BD-94F6-080C569FBC3E}"/>
                </a:ext>
              </a:extLst>
            </p:cNvPr>
            <p:cNvSpPr/>
            <p:nvPr/>
          </p:nvSpPr>
          <p:spPr>
            <a:xfrm>
              <a:off x="5183580" y="4016664"/>
              <a:ext cx="1081916" cy="1081916"/>
            </a:xfrm>
            <a:prstGeom prst="ellipse">
              <a:avLst/>
            </a:prstGeom>
            <a:solidFill>
              <a:srgbClr val="ED7D3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4" descr="Upward trend">
              <a:extLst>
                <a:ext uri="{FF2B5EF4-FFF2-40B4-BE49-F238E27FC236}">
                  <a16:creationId xmlns:a16="http://schemas.microsoft.com/office/drawing/2014/main" id="{3A91362F-C979-872A-0D89-4C33F86E2E93}"/>
                </a:ext>
              </a:extLst>
            </p:cNvPr>
            <p:cNvSpPr/>
            <p:nvPr/>
          </p:nvSpPr>
          <p:spPr>
            <a:xfrm>
              <a:off x="5414153" y="4247236"/>
              <a:ext cx="620771" cy="620771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914377"/>
              <a:endParaRPr lang="en-GB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endParaRP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01DB726-01D4-F613-DF95-0288515EF720}"/>
              </a:ext>
            </a:extLst>
          </p:cNvPr>
          <p:cNvSpPr/>
          <p:nvPr/>
        </p:nvSpPr>
        <p:spPr>
          <a:xfrm>
            <a:off x="3723922" y="5875757"/>
            <a:ext cx="1773632" cy="709453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Increased information sharing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3859620-FC2C-59FC-8371-1CEE08B455EB}"/>
              </a:ext>
            </a:extLst>
          </p:cNvPr>
          <p:cNvSpPr/>
          <p:nvPr/>
        </p:nvSpPr>
        <p:spPr>
          <a:xfrm>
            <a:off x="6478831" y="5875757"/>
            <a:ext cx="1773632" cy="709453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Digitalised and structured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37B56E-4CF6-C5A7-7605-74B3D7EEC448}"/>
              </a:ext>
            </a:extLst>
          </p:cNvPr>
          <p:cNvSpPr/>
          <p:nvPr/>
        </p:nvSpPr>
        <p:spPr>
          <a:xfrm>
            <a:off x="1443589" y="4021781"/>
            <a:ext cx="1081916" cy="1081916"/>
          </a:xfrm>
          <a:prstGeom prst="ellipse">
            <a:avLst/>
          </a:prstGeom>
          <a:solidFill>
            <a:srgbClr val="FFC000"/>
          </a:solidFill>
          <a:ln>
            <a:solidFill>
              <a:schemeClr val="accent2"/>
            </a:solidFill>
          </a:ln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defTabSz="914377"/>
            <a:endParaRPr lang="en-GB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Rectangle 20" descr="Document">
            <a:extLst>
              <a:ext uri="{FF2B5EF4-FFF2-40B4-BE49-F238E27FC236}">
                <a16:creationId xmlns:a16="http://schemas.microsoft.com/office/drawing/2014/main" id="{4899CBB2-68F0-3892-7427-A1C5C6186688}"/>
              </a:ext>
            </a:extLst>
          </p:cNvPr>
          <p:cNvSpPr/>
          <p:nvPr/>
        </p:nvSpPr>
        <p:spPr>
          <a:xfrm>
            <a:off x="1692290" y="4254323"/>
            <a:ext cx="620771" cy="620771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bg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914377"/>
            <a:endParaRPr lang="en-GB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55B128E-369B-4AC5-944D-36DC2BE032DF}"/>
              </a:ext>
            </a:extLst>
          </p:cNvPr>
          <p:cNvSpPr/>
          <p:nvPr/>
        </p:nvSpPr>
        <p:spPr>
          <a:xfrm>
            <a:off x="1115859" y="5270683"/>
            <a:ext cx="1773632" cy="709453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Replaces</a:t>
            </a:r>
            <a:b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</a:b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FPL2012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4D0B975-0D43-0B6A-ACA6-CDA87D6C4A89}"/>
              </a:ext>
            </a:extLst>
          </p:cNvPr>
          <p:cNvSpPr/>
          <p:nvPr/>
        </p:nvSpPr>
        <p:spPr>
          <a:xfrm>
            <a:off x="9687443" y="1896438"/>
            <a:ext cx="1081916" cy="1081916"/>
          </a:xfrm>
          <a:prstGeom prst="ellipse">
            <a:avLst/>
          </a:prstGeom>
          <a:solidFill>
            <a:srgbClr val="70AD4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defTabSz="914377"/>
            <a:endParaRPr lang="en-GB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D152E43-D2C9-633C-F175-2F2079875D09}"/>
              </a:ext>
            </a:extLst>
          </p:cNvPr>
          <p:cNvSpPr/>
          <p:nvPr/>
        </p:nvSpPr>
        <p:spPr>
          <a:xfrm>
            <a:off x="9341584" y="3054311"/>
            <a:ext cx="1773632" cy="709453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SWIM</a:t>
            </a:r>
            <a:b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</a:b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services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19C5F6E-DF88-D00F-3683-A479CB570073}"/>
              </a:ext>
            </a:extLst>
          </p:cNvPr>
          <p:cNvSpPr/>
          <p:nvPr/>
        </p:nvSpPr>
        <p:spPr>
          <a:xfrm>
            <a:off x="939389" y="3145341"/>
            <a:ext cx="1773632" cy="709453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755632">
              <a:lnSpc>
                <a:spcPct val="90000"/>
              </a:lnSpc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TBO foundation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9233600-BF3D-2FD4-EB13-4B0F065BC1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8822" y="2145458"/>
            <a:ext cx="619156" cy="61915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ECFDB36-5980-0B27-C302-B871F108DD59}"/>
              </a:ext>
            </a:extLst>
          </p:cNvPr>
          <p:cNvGrpSpPr/>
          <p:nvPr/>
        </p:nvGrpSpPr>
        <p:grpSpPr>
          <a:xfrm>
            <a:off x="1262184" y="1896438"/>
            <a:ext cx="1081916" cy="1081916"/>
            <a:chOff x="1074897" y="4117516"/>
            <a:chExt cx="1081916" cy="1081916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1C2191E-AE1C-A12A-1BA7-BD4C6641C3FC}"/>
                </a:ext>
              </a:extLst>
            </p:cNvPr>
            <p:cNvSpPr/>
            <p:nvPr/>
          </p:nvSpPr>
          <p:spPr>
            <a:xfrm>
              <a:off x="1074897" y="4117516"/>
              <a:ext cx="1081916" cy="108191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2"/>
              </a:solidFill>
            </a:ln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B0AE5B3-5241-373C-92DD-0648B2B3A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05374" y="4284503"/>
              <a:ext cx="676275" cy="676275"/>
            </a:xfrm>
            <a:prstGeom prst="rect">
              <a:avLst/>
            </a:prstGeom>
          </p:spPr>
        </p:pic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02AD407A-6159-C475-B623-5765D976DF18}"/>
              </a:ext>
            </a:extLst>
          </p:cNvPr>
          <p:cNvSpPr/>
          <p:nvPr/>
        </p:nvSpPr>
        <p:spPr>
          <a:xfrm>
            <a:off x="6826443" y="4646283"/>
            <a:ext cx="1081916" cy="1081916"/>
          </a:xfrm>
          <a:prstGeom prst="ellipse">
            <a:avLst/>
          </a:prstGeom>
          <a:solidFill>
            <a:srgbClr val="A5A5A5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defTabSz="914377"/>
            <a:endParaRPr lang="en-GB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7CFD600-49FF-80BD-9CC9-DE456EB174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052" y="4785042"/>
            <a:ext cx="812698" cy="812698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6A1E048-5428-E760-0947-A204908ED65B}"/>
              </a:ext>
            </a:extLst>
          </p:cNvPr>
          <p:cNvSpPr/>
          <p:nvPr/>
        </p:nvSpPr>
        <p:spPr>
          <a:xfrm>
            <a:off x="9425627" y="5083708"/>
            <a:ext cx="1330224" cy="532090"/>
          </a:xfrm>
          <a:custGeom>
            <a:avLst/>
            <a:gdLst>
              <a:gd name="connsiteX0" fmla="*/ 0 w 1773632"/>
              <a:gd name="connsiteY0" fmla="*/ 0 h 709453"/>
              <a:gd name="connsiteX1" fmla="*/ 1773632 w 1773632"/>
              <a:gd name="connsiteY1" fmla="*/ 0 h 709453"/>
              <a:gd name="connsiteX2" fmla="*/ 1773632 w 1773632"/>
              <a:gd name="connsiteY2" fmla="*/ 709453 h 709453"/>
              <a:gd name="connsiteX3" fmla="*/ 0 w 1773632"/>
              <a:gd name="connsiteY3" fmla="*/ 709453 h 709453"/>
              <a:gd name="connsiteX4" fmla="*/ 0 w 1773632"/>
              <a:gd name="connsiteY4" fmla="*/ 0 h 70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3632" h="709453">
                <a:moveTo>
                  <a:pt x="0" y="0"/>
                </a:moveTo>
                <a:lnTo>
                  <a:pt x="1773632" y="0"/>
                </a:lnTo>
                <a:lnTo>
                  <a:pt x="1773632" y="709453"/>
                </a:lnTo>
                <a:lnTo>
                  <a:pt x="0" y="70945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5667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 cap="all"/>
            </a:pPr>
            <a:r>
              <a:rPr lang="en-GB" sz="1700" cap="all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rPr>
              <a:t>Standard format</a:t>
            </a:r>
            <a:endParaRPr lang="en-US" sz="1700" cap="all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2E1F420-A29F-9F32-32E1-0431ED16A277}"/>
              </a:ext>
            </a:extLst>
          </p:cNvPr>
          <p:cNvSpPr/>
          <p:nvPr/>
        </p:nvSpPr>
        <p:spPr>
          <a:xfrm>
            <a:off x="9557269" y="3854794"/>
            <a:ext cx="1081916" cy="1081916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defTabSz="914377"/>
            <a:endParaRPr lang="en-GB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3" name="Picture 42" descr="A white line on a black background&#10;&#10;Description automatically generated">
            <a:extLst>
              <a:ext uri="{FF2B5EF4-FFF2-40B4-BE49-F238E27FC236}">
                <a16:creationId xmlns:a16="http://schemas.microsoft.com/office/drawing/2014/main" id="{EB35ECB2-58DB-0723-D81B-E2618A56BA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766" y="4078291"/>
            <a:ext cx="634921" cy="63492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B73F37D-AFCC-3196-BA4B-3F6E415E98D2}"/>
              </a:ext>
            </a:extLst>
          </p:cNvPr>
          <p:cNvSpPr txBox="1"/>
          <p:nvPr/>
        </p:nvSpPr>
        <p:spPr>
          <a:xfrm>
            <a:off x="2238620" y="487511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933E5CE-90B4-6E2B-C936-E392D37BFF4E}"/>
              </a:ext>
            </a:extLst>
          </p:cNvPr>
          <p:cNvSpPr/>
          <p:nvPr/>
        </p:nvSpPr>
        <p:spPr>
          <a:xfrm>
            <a:off x="7462290" y="483470"/>
            <a:ext cx="31768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AE536F4-35CC-EBD9-5BE1-D27768C3855D}"/>
              </a:ext>
            </a:extLst>
          </p:cNvPr>
          <p:cNvSpPr/>
          <p:nvPr/>
        </p:nvSpPr>
        <p:spPr>
          <a:xfrm>
            <a:off x="5179838" y="5224575"/>
            <a:ext cx="16466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</a:t>
            </a:r>
          </a:p>
        </p:txBody>
      </p:sp>
    </p:spTree>
    <p:extLst>
      <p:ext uri="{BB962C8B-B14F-4D97-AF65-F5344CB8AC3E}">
        <p14:creationId xmlns:p14="http://schemas.microsoft.com/office/powerpoint/2010/main" val="10387720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2" grpId="0" animBg="1"/>
      <p:bldP spid="13" grpId="0"/>
      <p:bldP spid="16" grpId="0"/>
      <p:bldP spid="19" grpId="0"/>
      <p:bldP spid="20" grpId="0" animBg="1"/>
      <p:bldP spid="21" grpId="0" animBg="1"/>
      <p:bldP spid="22" grpId="0"/>
      <p:bldP spid="23" grpId="0" animBg="1"/>
      <p:bldP spid="25" grpId="0"/>
      <p:bldP spid="9" grpId="0"/>
      <p:bldP spid="17" grpId="0" animBg="1"/>
      <p:bldP spid="40" grpId="0"/>
      <p:bldP spid="41" grpId="0" animBg="1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6181D51D-D1FA-F0D6-74EA-853BBD942E6D}"/>
              </a:ext>
            </a:extLst>
          </p:cNvPr>
          <p:cNvGrpSpPr/>
          <p:nvPr/>
        </p:nvGrpSpPr>
        <p:grpSpPr>
          <a:xfrm>
            <a:off x="862151" y="1039322"/>
            <a:ext cx="10338673" cy="5818677"/>
            <a:chOff x="862151" y="1039322"/>
            <a:chExt cx="10338673" cy="58186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94B621C-7840-1A42-5185-288F73C59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2151" y="1039322"/>
              <a:ext cx="10338673" cy="581867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D323B5-1A4D-9D13-D480-F9F1AD1FE334}"/>
                </a:ext>
              </a:extLst>
            </p:cNvPr>
            <p:cNvSpPr txBox="1"/>
            <p:nvPr/>
          </p:nvSpPr>
          <p:spPr>
            <a:xfrm>
              <a:off x="5205884" y="3766856"/>
              <a:ext cx="1223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accent3">
                      <a:lumMod val="95000"/>
                    </a:schemeClr>
                  </a:solidFill>
                </a:rPr>
                <a:t>NM AREA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B0ADF7F-C9F6-94D4-5E68-A71760917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443" y="1752453"/>
            <a:ext cx="2969381" cy="1694535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19458" name="Title 1">
            <a:extLst>
              <a:ext uri="{FF2B5EF4-FFF2-40B4-BE49-F238E27FC236}">
                <a16:creationId xmlns:a16="http://schemas.microsoft.com/office/drawing/2014/main" id="{EAFF9069-9C7A-3ABF-B302-4F6C2D898A7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23761" y="380348"/>
            <a:ext cx="10606088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dirty="0">
                <a:solidFill>
                  <a:srgbClr val="003366"/>
                </a:solidFill>
                <a:latin typeface="Arial Rounded MT Bold" panose="020F0704030504030204" pitchFamily="34" charset="0"/>
                <a:ea typeface="+mn-ea"/>
                <a:cs typeface="Aharoni" panose="02010803020104030203" pitchFamily="2" charset="-79"/>
              </a:rPr>
              <a:t>European Network Manager Implementation</a:t>
            </a:r>
            <a:br>
              <a:rPr lang="en-GB" altLang="en-US" dirty="0">
                <a:latin typeface="Arial Rounded MT Bold" panose="020F0704030504030204" pitchFamily="34" charset="0"/>
                <a:cs typeface="Aharoni" panose="02010803020104030203" pitchFamily="2" charset="-79"/>
              </a:rPr>
            </a:br>
            <a:endParaRPr lang="en-GB" altLang="en-US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52A0C4D8-BE7C-DDC5-1C35-1A40994633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36B2F19-8D7A-4F34-9FEE-108E88BFF8C4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GB" alt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EADA9680-E057-C630-AA80-A89AD882E037}"/>
              </a:ext>
            </a:extLst>
          </p:cNvPr>
          <p:cNvSpPr/>
          <p:nvPr/>
        </p:nvSpPr>
        <p:spPr>
          <a:xfrm>
            <a:off x="949063" y="5976492"/>
            <a:ext cx="10155485" cy="198354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F83464B-2BCC-358F-D838-B44351085D40}"/>
              </a:ext>
            </a:extLst>
          </p:cNvPr>
          <p:cNvSpPr txBox="1"/>
          <p:nvPr/>
        </p:nvSpPr>
        <p:spPr>
          <a:xfrm>
            <a:off x="1846979" y="4729266"/>
            <a:ext cx="1056987" cy="430887"/>
          </a:xfrm>
          <a:prstGeom prst="rect">
            <a:avLst/>
          </a:prstGeom>
          <a:solidFill>
            <a:srgbClr val="FFE38B"/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Implementation Strategy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7BD17B-608B-AF10-47F3-69FE529C5858}"/>
              </a:ext>
            </a:extLst>
          </p:cNvPr>
          <p:cNvSpPr txBox="1"/>
          <p:nvPr/>
        </p:nvSpPr>
        <p:spPr>
          <a:xfrm>
            <a:off x="1799193" y="6409701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2016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84590D-D276-02D6-7604-E65D77130DCD}"/>
              </a:ext>
            </a:extLst>
          </p:cNvPr>
          <p:cNvSpPr txBox="1"/>
          <p:nvPr/>
        </p:nvSpPr>
        <p:spPr>
          <a:xfrm>
            <a:off x="2886734" y="6404249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2017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0E9705-805F-482B-684F-58E58CB69336}"/>
              </a:ext>
            </a:extLst>
          </p:cNvPr>
          <p:cNvSpPr txBox="1"/>
          <p:nvPr/>
        </p:nvSpPr>
        <p:spPr>
          <a:xfrm>
            <a:off x="3060147" y="4473717"/>
            <a:ext cx="1257663" cy="430887"/>
          </a:xfrm>
          <a:prstGeom prst="rect">
            <a:avLst/>
          </a:prstGeom>
          <a:solidFill>
            <a:srgbClr val="FFE38B"/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Dedicated Task Force – 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FPFDE TF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0BB561-4DEE-BA98-54CE-53F26B870FF4}"/>
              </a:ext>
            </a:extLst>
          </p:cNvPr>
          <p:cNvSpPr txBox="1"/>
          <p:nvPr/>
        </p:nvSpPr>
        <p:spPr>
          <a:xfrm>
            <a:off x="734232" y="6409701"/>
            <a:ext cx="627095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2015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1F6CF106-64F4-8865-7892-2311F41810CF}"/>
              </a:ext>
            </a:extLst>
          </p:cNvPr>
          <p:cNvSpPr/>
          <p:nvPr/>
        </p:nvSpPr>
        <p:spPr>
          <a:xfrm>
            <a:off x="931099" y="5953119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8DBC7DB-824F-3A58-7DB0-B52702E96E2F}"/>
              </a:ext>
            </a:extLst>
          </p:cNvPr>
          <p:cNvSpPr/>
          <p:nvPr/>
        </p:nvSpPr>
        <p:spPr>
          <a:xfrm>
            <a:off x="2007350" y="5953119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1493A5D-98DA-0BCB-0E5C-A52780E2398F}"/>
              </a:ext>
            </a:extLst>
          </p:cNvPr>
          <p:cNvSpPr/>
          <p:nvPr/>
        </p:nvSpPr>
        <p:spPr>
          <a:xfrm>
            <a:off x="3083601" y="5953119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A2E2F7CA-08FB-8C69-076B-E4E8B7458D5B}"/>
              </a:ext>
            </a:extLst>
          </p:cNvPr>
          <p:cNvSpPr/>
          <p:nvPr/>
        </p:nvSpPr>
        <p:spPr>
          <a:xfrm>
            <a:off x="4418809" y="5968471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03182117-E099-ECE0-2032-8AD9F75E26AB}"/>
              </a:ext>
            </a:extLst>
          </p:cNvPr>
          <p:cNvSpPr/>
          <p:nvPr/>
        </p:nvSpPr>
        <p:spPr>
          <a:xfrm>
            <a:off x="5754017" y="5967781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ED2FC8C2-D01F-2C41-8A13-841ADD66465B}"/>
              </a:ext>
            </a:extLst>
          </p:cNvPr>
          <p:cNvSpPr/>
          <p:nvPr/>
        </p:nvSpPr>
        <p:spPr>
          <a:xfrm>
            <a:off x="7089225" y="5975112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F7C0BA0-CE4A-8059-9376-E0AF4E982513}"/>
              </a:ext>
            </a:extLst>
          </p:cNvPr>
          <p:cNvSpPr/>
          <p:nvPr/>
        </p:nvSpPr>
        <p:spPr>
          <a:xfrm>
            <a:off x="8368286" y="5974422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0DF7A0C7-72A1-C9EA-1AAE-02D2F2396479}"/>
              </a:ext>
            </a:extLst>
          </p:cNvPr>
          <p:cNvSpPr/>
          <p:nvPr/>
        </p:nvSpPr>
        <p:spPr>
          <a:xfrm>
            <a:off x="9599453" y="5966927"/>
            <a:ext cx="233363" cy="23336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107BED3-AEDA-0897-19E5-BC4B820BDCE5}"/>
              </a:ext>
            </a:extLst>
          </p:cNvPr>
          <p:cNvSpPr txBox="1"/>
          <p:nvPr/>
        </p:nvSpPr>
        <p:spPr>
          <a:xfrm>
            <a:off x="4221942" y="6404249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2018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CA7741B-0242-DFA0-7009-035FEC0B2BF4}"/>
              </a:ext>
            </a:extLst>
          </p:cNvPr>
          <p:cNvSpPr txBox="1"/>
          <p:nvPr/>
        </p:nvSpPr>
        <p:spPr>
          <a:xfrm>
            <a:off x="4418809" y="5206749"/>
            <a:ext cx="1574151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dirty="0">
                <a:latin typeface="Arial" panose="020B0604020202020204" pitchFamily="34" charset="0"/>
              </a:rPr>
              <a:t>Initial </a:t>
            </a:r>
            <a:r>
              <a:rPr lang="en-GB" sz="1100" b="1" dirty="0">
                <a:latin typeface="Arial" panose="020B0604020202020204" pitchFamily="34" charset="0"/>
              </a:rPr>
              <a:t>Filing</a:t>
            </a:r>
            <a:r>
              <a:rPr lang="en-GB" sz="1100" dirty="0">
                <a:latin typeface="Arial" panose="020B0604020202020204" pitchFamily="34" charset="0"/>
              </a:rPr>
              <a:t> &amp; </a:t>
            </a:r>
            <a:r>
              <a:rPr lang="en-GB" sz="1100" b="1" dirty="0">
                <a:latin typeface="Arial" panose="020B0604020202020204" pitchFamily="34" charset="0"/>
              </a:rPr>
              <a:t>Trial</a:t>
            </a:r>
          </a:p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dirty="0">
                <a:latin typeface="Arial" panose="020B0604020202020204" pitchFamily="34" charset="0"/>
              </a:rPr>
              <a:t>Evaluation Feedback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B09B559-3FF7-D507-7EFD-ACA2090C4BDC}"/>
              </a:ext>
            </a:extLst>
          </p:cNvPr>
          <p:cNvSpPr txBox="1"/>
          <p:nvPr/>
        </p:nvSpPr>
        <p:spPr>
          <a:xfrm>
            <a:off x="5557150" y="6404249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2019</a:t>
            </a:r>
          </a:p>
        </p:txBody>
      </p:sp>
      <p:sp>
        <p:nvSpPr>
          <p:cNvPr id="19456" name="TextBox 19455">
            <a:extLst>
              <a:ext uri="{FF2B5EF4-FFF2-40B4-BE49-F238E27FC236}">
                <a16:creationId xmlns:a16="http://schemas.microsoft.com/office/drawing/2014/main" id="{E13E7FE1-4F63-AD85-E82B-25ACF0449EC1}"/>
              </a:ext>
            </a:extLst>
          </p:cNvPr>
          <p:cNvSpPr txBox="1"/>
          <p:nvPr/>
        </p:nvSpPr>
        <p:spPr>
          <a:xfrm>
            <a:off x="5759144" y="4637713"/>
            <a:ext cx="1717945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dirty="0">
                <a:latin typeface="Arial" panose="020B0604020202020204" pitchFamily="34" charset="0"/>
              </a:rPr>
              <a:t>Re-evaluation feedback</a:t>
            </a:r>
          </a:p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b="1" dirty="0">
                <a:latin typeface="Arial" panose="020B0604020202020204" pitchFamily="34" charset="0"/>
              </a:rPr>
              <a:t>Flight Data Request</a:t>
            </a:r>
          </a:p>
        </p:txBody>
      </p:sp>
      <p:sp>
        <p:nvSpPr>
          <p:cNvPr id="19459" name="TextBox 19458">
            <a:extLst>
              <a:ext uri="{FF2B5EF4-FFF2-40B4-BE49-F238E27FC236}">
                <a16:creationId xmlns:a16="http://schemas.microsoft.com/office/drawing/2014/main" id="{90899249-697B-D2C8-E719-45C5A7C6257D}"/>
              </a:ext>
            </a:extLst>
          </p:cNvPr>
          <p:cNvSpPr txBox="1"/>
          <p:nvPr/>
        </p:nvSpPr>
        <p:spPr>
          <a:xfrm>
            <a:off x="6849993" y="6404249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2020</a:t>
            </a:r>
          </a:p>
        </p:txBody>
      </p:sp>
      <p:sp>
        <p:nvSpPr>
          <p:cNvPr id="19461" name="TextBox 19460">
            <a:extLst>
              <a:ext uri="{FF2B5EF4-FFF2-40B4-BE49-F238E27FC236}">
                <a16:creationId xmlns:a16="http://schemas.microsoft.com/office/drawing/2014/main" id="{54049FE8-6A98-A660-279A-BCB592AA0EE7}"/>
              </a:ext>
            </a:extLst>
          </p:cNvPr>
          <p:cNvSpPr txBox="1"/>
          <p:nvPr/>
        </p:nvSpPr>
        <p:spPr>
          <a:xfrm>
            <a:off x="8171419" y="6409422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2021</a:t>
            </a:r>
          </a:p>
        </p:txBody>
      </p:sp>
      <p:sp>
        <p:nvSpPr>
          <p:cNvPr id="19462" name="TextBox 19461">
            <a:extLst>
              <a:ext uri="{FF2B5EF4-FFF2-40B4-BE49-F238E27FC236}">
                <a16:creationId xmlns:a16="http://schemas.microsoft.com/office/drawing/2014/main" id="{66D3AF01-044A-B69A-9183-C184EAF68487}"/>
              </a:ext>
            </a:extLst>
          </p:cNvPr>
          <p:cNvSpPr txBox="1"/>
          <p:nvPr/>
        </p:nvSpPr>
        <p:spPr>
          <a:xfrm>
            <a:off x="9421071" y="6404248"/>
            <a:ext cx="62709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700" dirty="0"/>
              <a:t>2022</a:t>
            </a:r>
          </a:p>
        </p:txBody>
      </p:sp>
      <p:sp>
        <p:nvSpPr>
          <p:cNvPr id="19467" name="TextBox 19466">
            <a:extLst>
              <a:ext uri="{FF2B5EF4-FFF2-40B4-BE49-F238E27FC236}">
                <a16:creationId xmlns:a16="http://schemas.microsoft.com/office/drawing/2014/main" id="{EA947722-5C54-705D-2E76-0106AFECE323}"/>
              </a:ext>
            </a:extLst>
          </p:cNvPr>
          <p:cNvSpPr txBox="1"/>
          <p:nvPr/>
        </p:nvSpPr>
        <p:spPr>
          <a:xfrm>
            <a:off x="7089225" y="4229969"/>
            <a:ext cx="1032435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b="1" dirty="0">
                <a:latin typeface="Arial" panose="020B0604020202020204" pitchFamily="34" charset="0"/>
              </a:rPr>
              <a:t>Publication</a:t>
            </a:r>
          </a:p>
        </p:txBody>
      </p:sp>
      <p:sp>
        <p:nvSpPr>
          <p:cNvPr id="19465" name="TextBox 19464">
            <a:extLst>
              <a:ext uri="{FF2B5EF4-FFF2-40B4-BE49-F238E27FC236}">
                <a16:creationId xmlns:a16="http://schemas.microsoft.com/office/drawing/2014/main" id="{973CD66E-38F3-EAE5-4212-474F2B3C5FB1}"/>
              </a:ext>
            </a:extLst>
          </p:cNvPr>
          <p:cNvSpPr txBox="1"/>
          <p:nvPr/>
        </p:nvSpPr>
        <p:spPr>
          <a:xfrm>
            <a:off x="8368286" y="3905205"/>
            <a:ext cx="1052785" cy="2616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100" b="1" dirty="0">
                <a:latin typeface="Arial" panose="020B0604020202020204" pitchFamily="34" charset="0"/>
              </a:rPr>
              <a:t>Notification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10066-4D20-C392-A1FA-FE1E1ED8A594}"/>
              </a:ext>
            </a:extLst>
          </p:cNvPr>
          <p:cNvSpPr txBox="1"/>
          <p:nvPr/>
        </p:nvSpPr>
        <p:spPr>
          <a:xfrm>
            <a:off x="941042" y="5212734"/>
            <a:ext cx="1137172" cy="430887"/>
          </a:xfrm>
          <a:prstGeom prst="rect">
            <a:avLst/>
          </a:prstGeom>
          <a:solidFill>
            <a:srgbClr val="FFE38B"/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r>
              <a:rPr lang="en-GB" sz="1100" dirty="0">
                <a:latin typeface="Arial" panose="020B0604020202020204" pitchFamily="34" charset="0"/>
                <a:cs typeface="Arial" panose="020B0604020202020204" pitchFamily="34" charset="0"/>
              </a:rPr>
              <a:t>NM Strategic Project - </a:t>
            </a:r>
            <a:r>
              <a:rPr lang="en-GB" sz="1100" b="1" dirty="0">
                <a:latin typeface="Arial" panose="020B0604020202020204" pitchFamily="34" charset="0"/>
                <a:cs typeface="Arial" panose="020B0604020202020204" pitchFamily="34" charset="0"/>
              </a:rPr>
              <a:t>FPFDE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7FC3F0-A9D5-6A73-5A79-C6340544EDB2}"/>
              </a:ext>
            </a:extLst>
          </p:cNvPr>
          <p:cNvSpPr txBox="1"/>
          <p:nvPr/>
        </p:nvSpPr>
        <p:spPr>
          <a:xfrm>
            <a:off x="9599453" y="3601259"/>
            <a:ext cx="1124694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>
            <a:defPPr>
              <a:defRPr lang="en-US"/>
            </a:defPPr>
            <a:lvl1pPr algn="ctr">
              <a:defRPr sz="1400"/>
            </a:lvl1pPr>
          </a:lstStyle>
          <a:p>
            <a:pPr marL="171450" indent="-171450" algn="l" eaLnBrk="1" hangingPunct="1">
              <a:buClr>
                <a:srgbClr val="000000"/>
              </a:buClr>
              <a:buFont typeface="Wingdings 3" panose="05040102010807070707" pitchFamily="18" charset="2"/>
              <a:buChar char=""/>
            </a:pPr>
            <a:r>
              <a:rPr lang="en-GB" sz="1200" b="1" dirty="0">
                <a:latin typeface="Arial" panose="020B0604020202020204" pitchFamily="34" charset="0"/>
              </a:rPr>
              <a:t>Operational cut-over</a:t>
            </a:r>
          </a:p>
        </p:txBody>
      </p:sp>
    </p:spTree>
    <p:extLst>
      <p:ext uri="{BB962C8B-B14F-4D97-AF65-F5344CB8AC3E}">
        <p14:creationId xmlns:p14="http://schemas.microsoft.com/office/powerpoint/2010/main" val="370475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9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/>
      <p:bldP spid="23" grpId="0"/>
      <p:bldP spid="24" grpId="0" animBg="1"/>
      <p:bldP spid="20" grpId="0"/>
      <p:bldP spid="49" grpId="0" animBg="1"/>
      <p:bldP spid="53" grpId="0" animBg="1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/>
      <p:bldP spid="62" grpId="0" animBg="1"/>
      <p:bldP spid="63" grpId="0"/>
      <p:bldP spid="19456" grpId="0" animBg="1"/>
      <p:bldP spid="19459" grpId="0"/>
      <p:bldP spid="19461" grpId="0"/>
      <p:bldP spid="19462" grpId="0"/>
      <p:bldP spid="19467" grpId="0" animBg="1"/>
      <p:bldP spid="19465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6BB36-7738-5017-6FF7-54F2965953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4</a:t>
            </a:fld>
            <a:endParaRPr lang="en-GB" altLang="en-US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B18F23C0-53ED-4471-2F60-7FF1A6605C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40775" y="980916"/>
            <a:ext cx="4141788" cy="2006600"/>
            <a:chOff x="4060" y="1302"/>
            <a:chExt cx="2609" cy="1264"/>
          </a:xfrm>
          <a:solidFill>
            <a:srgbClr val="CCFFCC"/>
          </a:solidFill>
        </p:grpSpPr>
        <p:sp>
          <p:nvSpPr>
            <p:cNvPr id="13" name="Rectangle 5">
              <a:extLst>
                <a:ext uri="{FF2B5EF4-FFF2-40B4-BE49-F238E27FC236}">
                  <a16:creationId xmlns:a16="http://schemas.microsoft.com/office/drawing/2014/main" id="{FD32471E-2257-14DB-2A4B-8D2D0D0CA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1302"/>
              <a:ext cx="2609" cy="318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4" name="Rectangle 6">
              <a:extLst>
                <a:ext uri="{FF2B5EF4-FFF2-40B4-BE49-F238E27FC236}">
                  <a16:creationId xmlns:a16="http://schemas.microsoft.com/office/drawing/2014/main" id="{B3F70842-7FA5-38F4-511F-0A025032FE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" y="1372"/>
              <a:ext cx="1056" cy="1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Filing Service</a:t>
              </a: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BFE09158-8FF0-0928-ABE4-D11CC6546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1620"/>
              <a:ext cx="2609" cy="946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6" name="Rectangle 8">
              <a:extLst>
                <a:ext uri="{FF2B5EF4-FFF2-40B4-BE49-F238E27FC236}">
                  <a16:creationId xmlns:a16="http://schemas.microsoft.com/office/drawing/2014/main" id="{32BFE5F3-7B59-20CD-F208-800A85C30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1655"/>
              <a:ext cx="1029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09CE7503-6713-587C-D13D-09EDEA0B2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1866"/>
              <a:ext cx="1394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Filed Flight Plan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7222BC33-9AFA-76D9-DE1B-D21C559AE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2001"/>
              <a:ext cx="1533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Plan Update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97572C4E-1918-C14A-8EBE-8E6325EB25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2136"/>
              <a:ext cx="1533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Cancellation Message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20" name="Rectangle 12">
              <a:extLst>
                <a:ext uri="{FF2B5EF4-FFF2-40B4-BE49-F238E27FC236}">
                  <a16:creationId xmlns:a16="http://schemas.microsoft.com/office/drawing/2014/main" id="{9913882A-A9C1-C39F-7970-97255EA10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2271"/>
              <a:ext cx="1682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Submission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771B6DD7-E930-A41F-1768-101864B80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" y="2406"/>
              <a:ext cx="1192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Filing Status Message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grpSp>
        <p:nvGrpSpPr>
          <p:cNvPr id="24" name="Group 16">
            <a:extLst>
              <a:ext uri="{FF2B5EF4-FFF2-40B4-BE49-F238E27FC236}">
                <a16:creationId xmlns:a16="http://schemas.microsoft.com/office/drawing/2014/main" id="{3F7042B2-41F8-B3BF-5BC6-721DBFA8A23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46332" y="3083348"/>
            <a:ext cx="4130675" cy="1520825"/>
            <a:chOff x="4075" y="2725"/>
            <a:chExt cx="2602" cy="958"/>
          </a:xfrm>
          <a:solidFill>
            <a:srgbClr val="CCFFCC"/>
          </a:solidFill>
        </p:grpSpPr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3BF3A4D2-47DB-6EA5-61DC-D3C85410AD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2725"/>
              <a:ext cx="2602" cy="297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23BEED8C-DAC5-71AB-879D-F316CEAFD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9" y="2769"/>
              <a:ext cx="2172" cy="1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Data Request Service</a:t>
              </a:r>
            </a:p>
          </p:txBody>
        </p: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454DCF48-8F95-57CB-24A1-C2850F561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3022"/>
              <a:ext cx="2602" cy="661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29" name="Rectangle 20">
              <a:extLst>
                <a:ext uri="{FF2B5EF4-FFF2-40B4-BE49-F238E27FC236}">
                  <a16:creationId xmlns:a16="http://schemas.microsoft.com/office/drawing/2014/main" id="{223CD81E-7B5C-7531-AB66-A0F929EFE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3055"/>
              <a:ext cx="1029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30" name="Rectangle 21">
              <a:extLst>
                <a:ext uri="{FF2B5EF4-FFF2-40B4-BE49-F238E27FC236}">
                  <a16:creationId xmlns:a16="http://schemas.microsoft.com/office/drawing/2014/main" id="{F0B5A9C0-4D5E-407A-BED5-CCF981DB3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3248"/>
              <a:ext cx="1596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Data Request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31" name="Rectangle 22">
              <a:extLst>
                <a:ext uri="{FF2B5EF4-FFF2-40B4-BE49-F238E27FC236}">
                  <a16:creationId xmlns:a16="http://schemas.microsoft.com/office/drawing/2014/main" id="{F5811B93-12C3-1618-B61D-0528E0F5D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3383"/>
              <a:ext cx="1682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Submission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549421CD-DED1-6987-36D8-0A0273B1C6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0" y="3520"/>
              <a:ext cx="1676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Data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grpSp>
        <p:nvGrpSpPr>
          <p:cNvPr id="36" name="Group 26">
            <a:extLst>
              <a:ext uri="{FF2B5EF4-FFF2-40B4-BE49-F238E27FC236}">
                <a16:creationId xmlns:a16="http://schemas.microsoft.com/office/drawing/2014/main" id="{FBB7B22E-4FB8-ADE4-2C7A-8FC9BCFA9EB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846332" y="4694661"/>
            <a:ext cx="4130678" cy="1593850"/>
            <a:chOff x="4049" y="2915"/>
            <a:chExt cx="2602" cy="1004"/>
          </a:xfrm>
        </p:grpSpPr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C5A25680-B5BB-80B6-DE1F-5C0D8C789D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" y="2915"/>
              <a:ext cx="2602" cy="296"/>
            </a:xfrm>
            <a:prstGeom prst="rect">
              <a:avLst/>
            </a:prstGeom>
            <a:solidFill>
              <a:srgbClr val="CCFFCC"/>
            </a:solidFill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39" name="Rectangle 28">
              <a:extLst>
                <a:ext uri="{FF2B5EF4-FFF2-40B4-BE49-F238E27FC236}">
                  <a16:creationId xmlns:a16="http://schemas.microsoft.com/office/drawing/2014/main" id="{CBE8097A-803F-6C9F-ECAA-68B2694554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6" y="2980"/>
              <a:ext cx="153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Notification Service</a:t>
              </a:r>
            </a:p>
          </p:txBody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BE2AC6BB-C05F-3067-040A-FF4F0EAF2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" y="3211"/>
              <a:ext cx="2602" cy="708"/>
            </a:xfrm>
            <a:prstGeom prst="rect">
              <a:avLst/>
            </a:prstGeom>
            <a:solidFill>
              <a:srgbClr val="CCFFCC"/>
            </a:solidFill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41" name="Rectangle 30">
              <a:extLst>
                <a:ext uri="{FF2B5EF4-FFF2-40B4-BE49-F238E27FC236}">
                  <a16:creationId xmlns:a16="http://schemas.microsoft.com/office/drawing/2014/main" id="{36BF3BE6-B61E-E507-FFF2-31F631561D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245"/>
              <a:ext cx="10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42" name="Rectangle 31">
              <a:extLst>
                <a:ext uri="{FF2B5EF4-FFF2-40B4-BE49-F238E27FC236}">
                  <a16:creationId xmlns:a16="http://schemas.microsoft.com/office/drawing/2014/main" id="{B470ADA5-C5D1-2F8C-ED16-136C057B2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438"/>
              <a:ext cx="139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Departure Message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43" name="Rectangle 32">
              <a:extLst>
                <a:ext uri="{FF2B5EF4-FFF2-40B4-BE49-F238E27FC236}">
                  <a16:creationId xmlns:a16="http://schemas.microsoft.com/office/drawing/2014/main" id="{BF090249-B1E3-4DD4-1A82-D668FE2D7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573"/>
              <a:ext cx="121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Arrival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44" name="Rectangle 33">
              <a:extLst>
                <a:ext uri="{FF2B5EF4-FFF2-40B4-BE49-F238E27FC236}">
                  <a16:creationId xmlns:a16="http://schemas.microsoft.com/office/drawing/2014/main" id="{50B82E09-11A7-DCAA-1925-BE3A6BCCF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3708"/>
              <a:ext cx="168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Submission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id="{BCDD0EA3-2260-CDAA-0B92-1B1EE9AFE0E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6554" y="4700505"/>
            <a:ext cx="4408488" cy="2033588"/>
            <a:chOff x="417" y="2958"/>
            <a:chExt cx="3009" cy="1281"/>
          </a:xfrm>
          <a:solidFill>
            <a:srgbClr val="CCFFCC"/>
          </a:solidFill>
        </p:grpSpPr>
        <p:sp>
          <p:nvSpPr>
            <p:cNvPr id="50" name="Rectangle 37">
              <a:extLst>
                <a:ext uri="{FF2B5EF4-FFF2-40B4-BE49-F238E27FC236}">
                  <a16:creationId xmlns:a16="http://schemas.microsoft.com/office/drawing/2014/main" id="{62777F42-92DC-5E3E-7244-C4E0F42CB1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" y="2958"/>
              <a:ext cx="3005" cy="296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1" name="Rectangle 38">
              <a:extLst>
                <a:ext uri="{FF2B5EF4-FFF2-40B4-BE49-F238E27FC236}">
                  <a16:creationId xmlns:a16="http://schemas.microsoft.com/office/drawing/2014/main" id="{AFB3911F-6D77-876A-4360-3E5B61820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4" y="3020"/>
              <a:ext cx="1621" cy="1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Publication Service</a:t>
              </a:r>
            </a:p>
          </p:txBody>
        </p:sp>
        <p:sp>
          <p:nvSpPr>
            <p:cNvPr id="52" name="Rectangle 39">
              <a:extLst>
                <a:ext uri="{FF2B5EF4-FFF2-40B4-BE49-F238E27FC236}">
                  <a16:creationId xmlns:a16="http://schemas.microsoft.com/office/drawing/2014/main" id="{BA4198DD-9670-FA61-1EA2-27AD037DC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" y="3254"/>
              <a:ext cx="3009" cy="957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3" name="Rectangle 40">
              <a:extLst>
                <a:ext uri="{FF2B5EF4-FFF2-40B4-BE49-F238E27FC236}">
                  <a16:creationId xmlns:a16="http://schemas.microsoft.com/office/drawing/2014/main" id="{1DF26EB7-29E4-B525-0244-E75E26F77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3287"/>
              <a:ext cx="1029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4" name="Rectangle 41">
              <a:extLst>
                <a:ext uri="{FF2B5EF4-FFF2-40B4-BE49-F238E27FC236}">
                  <a16:creationId xmlns:a16="http://schemas.microsoft.com/office/drawing/2014/main" id="{C48D1450-3968-28CB-B812-F5255C111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3501"/>
              <a:ext cx="2763" cy="2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No specific messages defined. Information on flights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5" name="Rectangle 42">
              <a:extLst>
                <a:ext uri="{FF2B5EF4-FFF2-40B4-BE49-F238E27FC236}">
                  <a16:creationId xmlns:a16="http://schemas.microsoft.com/office/drawing/2014/main" id="{B7C55117-D2F6-9C12-AC5E-7514A6DF2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3636"/>
              <a:ext cx="2543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that match a set of criteria are transmitted to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6" name="Rectangle 43">
              <a:extLst>
                <a:ext uri="{FF2B5EF4-FFF2-40B4-BE49-F238E27FC236}">
                  <a16:creationId xmlns:a16="http://schemas.microsoft.com/office/drawing/2014/main" id="{A09FCB75-3A98-247D-8E85-4FEC5400E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3771"/>
              <a:ext cx="2895" cy="2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registered subscribers in response to certain events or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7" name="Rectangle 44">
              <a:extLst>
                <a:ext uri="{FF2B5EF4-FFF2-40B4-BE49-F238E27FC236}">
                  <a16:creationId xmlns:a16="http://schemas.microsoft.com/office/drawing/2014/main" id="{55BDC26D-4255-D72B-FCDB-DB8393266A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3906"/>
              <a:ext cx="2813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conditions. An eASP will indicate the events and/or 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8" name="Rectangle 45">
              <a:extLst>
                <a:ext uri="{FF2B5EF4-FFF2-40B4-BE49-F238E27FC236}">
                  <a16:creationId xmlns:a16="http://schemas.microsoft.com/office/drawing/2014/main" id="{BAF91CD4-3AAF-78B7-4851-52598150C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" y="4041"/>
              <a:ext cx="2361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criteria to which a subscriber can subscribe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59" name="Rectangle 46">
              <a:extLst>
                <a:ext uri="{FF2B5EF4-FFF2-40B4-BE49-F238E27FC236}">
                  <a16:creationId xmlns:a16="http://schemas.microsoft.com/office/drawing/2014/main" id="{7D293134-3E94-F1D0-334D-11607EE17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8" y="4065"/>
              <a:ext cx="0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grpSp>
        <p:nvGrpSpPr>
          <p:cNvPr id="62" name="Group 49">
            <a:extLst>
              <a:ext uri="{FF2B5EF4-FFF2-40B4-BE49-F238E27FC236}">
                <a16:creationId xmlns:a16="http://schemas.microsoft.com/office/drawing/2014/main" id="{BB7ED1E5-C124-BD9A-BF15-DF5915F8401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6554" y="3116739"/>
            <a:ext cx="4408488" cy="1520825"/>
            <a:chOff x="108" y="1769"/>
            <a:chExt cx="2777" cy="958"/>
          </a:xfrm>
          <a:solidFill>
            <a:srgbClr val="CCFFCC"/>
          </a:solidFill>
        </p:grpSpPr>
        <p:sp>
          <p:nvSpPr>
            <p:cNvPr id="64" name="Rectangle 50">
              <a:extLst>
                <a:ext uri="{FF2B5EF4-FFF2-40B4-BE49-F238E27FC236}">
                  <a16:creationId xmlns:a16="http://schemas.microsoft.com/office/drawing/2014/main" id="{B5953344-6BFF-2AB7-FBFC-48495E320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" y="1769"/>
              <a:ext cx="2777" cy="297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65" name="Rectangle 51">
              <a:extLst>
                <a:ext uri="{FF2B5EF4-FFF2-40B4-BE49-F238E27FC236}">
                  <a16:creationId xmlns:a16="http://schemas.microsoft.com/office/drawing/2014/main" id="{F844CF78-ECB3-E3B3-3983-215ED160A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" y="1825"/>
              <a:ext cx="962" cy="19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Trial Service</a:t>
              </a:r>
            </a:p>
          </p:txBody>
        </p:sp>
        <p:sp>
          <p:nvSpPr>
            <p:cNvPr id="66" name="Rectangle 52">
              <a:extLst>
                <a:ext uri="{FF2B5EF4-FFF2-40B4-BE49-F238E27FC236}">
                  <a16:creationId xmlns:a16="http://schemas.microsoft.com/office/drawing/2014/main" id="{98302983-EB89-722D-FB03-6DD10D804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" y="2066"/>
              <a:ext cx="2777" cy="661"/>
            </a:xfrm>
            <a:prstGeom prst="rect">
              <a:avLst/>
            </a:prstGeom>
            <a:grp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70C0"/>
                </a:solidFill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67" name="Rectangle 53">
              <a:extLst>
                <a:ext uri="{FF2B5EF4-FFF2-40B4-BE49-F238E27FC236}">
                  <a16:creationId xmlns:a16="http://schemas.microsoft.com/office/drawing/2014/main" id="{416B0A62-3F69-C086-47AF-52F6B8C77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2099"/>
              <a:ext cx="1029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68" name="Rectangle 54">
              <a:extLst>
                <a:ext uri="{FF2B5EF4-FFF2-40B4-BE49-F238E27FC236}">
                  <a16:creationId xmlns:a16="http://schemas.microsoft.com/office/drawing/2014/main" id="{1CDA0161-C4CD-C1A1-41A6-666BC8411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2292"/>
              <a:ext cx="1226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Trial Request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69" name="Rectangle 55">
              <a:extLst>
                <a:ext uri="{FF2B5EF4-FFF2-40B4-BE49-F238E27FC236}">
                  <a16:creationId xmlns:a16="http://schemas.microsoft.com/office/drawing/2014/main" id="{3037DC4E-3E95-7611-6F41-AF5C8A9BBD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2427"/>
              <a:ext cx="1682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Submission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70" name="Rectangle 56">
              <a:extLst>
                <a:ext uri="{FF2B5EF4-FFF2-40B4-BE49-F238E27FC236}">
                  <a16:creationId xmlns:a16="http://schemas.microsoft.com/office/drawing/2014/main" id="{7A509EA3-6221-FD10-C3F3-73ED1032F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" y="2564"/>
              <a:ext cx="1306" cy="13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70C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Trial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rgbClr val="0070C0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EDE5408C-CAA6-9297-A9FF-3D3C2E321FD0}"/>
              </a:ext>
            </a:extLst>
          </p:cNvPr>
          <p:cNvCxnSpPr>
            <a:cxnSpLocks/>
          </p:cNvCxnSpPr>
          <p:nvPr/>
        </p:nvCxnSpPr>
        <p:spPr>
          <a:xfrm flipH="1">
            <a:off x="4935042" y="1303793"/>
            <a:ext cx="1044543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C8B3D75C-5598-7772-DEEB-3A9098D2B247}"/>
              </a:ext>
            </a:extLst>
          </p:cNvPr>
          <p:cNvCxnSpPr>
            <a:cxnSpLocks/>
          </p:cNvCxnSpPr>
          <p:nvPr/>
        </p:nvCxnSpPr>
        <p:spPr>
          <a:xfrm>
            <a:off x="4950916" y="3356972"/>
            <a:ext cx="1889859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3324F8CA-CD05-7294-6017-5CF7D4B389BD}"/>
              </a:ext>
            </a:extLst>
          </p:cNvPr>
          <p:cNvCxnSpPr>
            <a:cxnSpLocks/>
            <a:stCxn id="141" idx="2"/>
          </p:cNvCxnSpPr>
          <p:nvPr/>
        </p:nvCxnSpPr>
        <p:spPr>
          <a:xfrm flipH="1">
            <a:off x="5979585" y="822008"/>
            <a:ext cx="13865" cy="4129828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Group 59">
            <a:extLst>
              <a:ext uri="{FF2B5EF4-FFF2-40B4-BE49-F238E27FC236}">
                <a16:creationId xmlns:a16="http://schemas.microsoft.com/office/drawing/2014/main" id="{C2FB3E3C-FB40-A169-A9FA-01C8AE5CA98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74166" y="986685"/>
            <a:ext cx="4476750" cy="2047875"/>
            <a:chOff x="534" y="295"/>
            <a:chExt cx="2820" cy="1290"/>
          </a:xfrm>
        </p:grpSpPr>
        <p:sp>
          <p:nvSpPr>
            <p:cNvPr id="107" name="AutoShape 58">
              <a:extLst>
                <a:ext uri="{FF2B5EF4-FFF2-40B4-BE49-F238E27FC236}">
                  <a16:creationId xmlns:a16="http://schemas.microsoft.com/office/drawing/2014/main" id="{E374D60E-3C46-9862-246A-9163ED3005C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34" y="295"/>
              <a:ext cx="2820" cy="1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8" name="Rectangle 60">
              <a:extLst>
                <a:ext uri="{FF2B5EF4-FFF2-40B4-BE49-F238E27FC236}">
                  <a16:creationId xmlns:a16="http://schemas.microsoft.com/office/drawing/2014/main" id="{EC33418E-AD8F-3513-4D2B-FBEB7F824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309"/>
              <a:ext cx="2777" cy="318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ontserrat ExtraBold" panose="020F0502020204030204" pitchFamily="2" charset="0"/>
              </a:endParaRPr>
            </a:p>
          </p:txBody>
        </p:sp>
        <p:sp>
          <p:nvSpPr>
            <p:cNvPr id="109" name="Rectangle 61">
              <a:extLst>
                <a:ext uri="{FF2B5EF4-FFF2-40B4-BE49-F238E27FC236}">
                  <a16:creationId xmlns:a16="http://schemas.microsoft.com/office/drawing/2014/main" id="{99F065B3-70F8-CA68-35D9-7DC52609E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8" y="370"/>
              <a:ext cx="129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20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Planning Service</a:t>
              </a:r>
              <a:endPara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0" name="Rectangle 62">
              <a:extLst>
                <a:ext uri="{FF2B5EF4-FFF2-40B4-BE49-F238E27FC236}">
                  <a16:creationId xmlns:a16="http://schemas.microsoft.com/office/drawing/2014/main" id="{E4762FDC-3AAE-CADF-0502-BBBAFF2B98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" y="627"/>
              <a:ext cx="2777" cy="946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Montserrat ExtraBold" panose="020F0502020204030204" pitchFamily="2" charset="0"/>
              </a:endParaRPr>
            </a:p>
          </p:txBody>
        </p:sp>
        <p:sp>
          <p:nvSpPr>
            <p:cNvPr id="111" name="Rectangle 63">
              <a:extLst>
                <a:ext uri="{FF2B5EF4-FFF2-40B4-BE49-F238E27FC236}">
                  <a16:creationId xmlns:a16="http://schemas.microsoft.com/office/drawing/2014/main" id="{36C82DC3-FDED-ADB2-A361-CC56E2A17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662"/>
              <a:ext cx="102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Related Messages: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2" name="Rectangle 64">
              <a:extLst>
                <a:ext uri="{FF2B5EF4-FFF2-40B4-BE49-F238E27FC236}">
                  <a16:creationId xmlns:a16="http://schemas.microsoft.com/office/drawing/2014/main" id="{8D3A9ABF-AE99-4A07-06BA-E4AED70A4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855"/>
              <a:ext cx="174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Preliminary Flight Plan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3" name="Rectangle 65">
              <a:extLst>
                <a:ext uri="{FF2B5EF4-FFF2-40B4-BE49-F238E27FC236}">
                  <a16:creationId xmlns:a16="http://schemas.microsoft.com/office/drawing/2014/main" id="{7FD81DE7-68CC-92BE-6D64-11196F282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990"/>
              <a:ext cx="15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Plan Update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4" name="Rectangle 66">
              <a:extLst>
                <a:ext uri="{FF2B5EF4-FFF2-40B4-BE49-F238E27FC236}">
                  <a16:creationId xmlns:a16="http://schemas.microsoft.com/office/drawing/2014/main" id="{C3DB5B34-10A3-1D91-0325-FC122009F1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1125"/>
              <a:ext cx="15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Flight Cancellation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5" name="Rectangle 67">
              <a:extLst>
                <a:ext uri="{FF2B5EF4-FFF2-40B4-BE49-F238E27FC236}">
                  <a16:creationId xmlns:a16="http://schemas.microsoft.com/office/drawing/2014/main" id="{9E00647C-2874-3391-0707-E38F60553D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1260"/>
              <a:ext cx="168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Submission Response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  <p:sp>
          <p:nvSpPr>
            <p:cNvPr id="116" name="Rectangle 68">
              <a:extLst>
                <a:ext uri="{FF2B5EF4-FFF2-40B4-BE49-F238E27FC236}">
                  <a16:creationId xmlns:a16="http://schemas.microsoft.com/office/drawing/2014/main" id="{41C2E4DE-88A2-E9FC-FF1B-EE914B189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2" y="1395"/>
              <a:ext cx="13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angal Pro" panose="00000500000000000000" pitchFamily="2" charset="0"/>
                  <a:cs typeface="Mangal Pro" panose="00000500000000000000" pitchFamily="2" charset="0"/>
                </a:rPr>
                <a:t>Planning Status Message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Mangal Pro" panose="00000500000000000000" pitchFamily="2" charset="0"/>
                <a:cs typeface="Mangal Pro" panose="00000500000000000000" pitchFamily="2" charset="0"/>
              </a:endParaRPr>
            </a:p>
          </p:txBody>
        </p:sp>
      </p:grp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E15EA0A-9E98-90E7-B040-BDCFDF6AD40B}"/>
              </a:ext>
            </a:extLst>
          </p:cNvPr>
          <p:cNvSpPr/>
          <p:nvPr/>
        </p:nvSpPr>
        <p:spPr>
          <a:xfrm>
            <a:off x="3318031" y="179294"/>
            <a:ext cx="5350838" cy="6427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solidFill>
                  <a:schemeClr val="tx1"/>
                </a:solidFill>
              </a:rPr>
              <a:t>FF-ICE Services</a:t>
            </a:r>
          </a:p>
        </p:txBody>
      </p: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7E6999A2-205B-5557-90FA-21371BDB031A}"/>
              </a:ext>
            </a:extLst>
          </p:cNvPr>
          <p:cNvCxnSpPr>
            <a:cxnSpLocks/>
          </p:cNvCxnSpPr>
          <p:nvPr/>
        </p:nvCxnSpPr>
        <p:spPr>
          <a:xfrm>
            <a:off x="4950916" y="4970295"/>
            <a:ext cx="1889859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2A4287-E982-BF98-CB04-B59F36C964C0}"/>
              </a:ext>
            </a:extLst>
          </p:cNvPr>
          <p:cNvCxnSpPr>
            <a:cxnSpLocks/>
          </p:cNvCxnSpPr>
          <p:nvPr/>
        </p:nvCxnSpPr>
        <p:spPr>
          <a:xfrm flipH="1" flipV="1">
            <a:off x="5977236" y="1306354"/>
            <a:ext cx="862835" cy="2493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94220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A378BE-A6A5-ED03-F503-4C0104FC4F7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915163-4174-A917-1B04-556AC0E525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5</a:t>
            </a:fld>
            <a:endParaRPr lang="en-GB" alt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477A757-9620-E0A9-E542-A3B094FE73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215727"/>
              </p:ext>
            </p:extLst>
          </p:nvPr>
        </p:nvGraphicFramePr>
        <p:xfrm>
          <a:off x="1349253" y="370376"/>
          <a:ext cx="9493493" cy="6117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4299331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7083C-0D76-40BF-AA45-5E52E436888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 dirty="0"/>
              <a:t>enter your 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A7C733-11EB-E770-1E4F-A45EB5DC73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6</a:t>
            </a:fld>
            <a:endParaRPr lang="en-GB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335107-3927-83D0-1F08-7FB8A3A9D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736" y="2222937"/>
            <a:ext cx="1628404" cy="22221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53613-FBEF-F94F-0E1A-75BD3917D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567" y="1317249"/>
            <a:ext cx="4369681" cy="41354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5D6A5-075A-7CF7-DD48-A65ADC542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225" y="1729501"/>
            <a:ext cx="2743438" cy="10379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7F603-DCE8-D636-6A10-6C0D7CA5CF44}"/>
              </a:ext>
            </a:extLst>
          </p:cNvPr>
          <p:cNvSpPr txBox="1"/>
          <p:nvPr/>
        </p:nvSpPr>
        <p:spPr>
          <a:xfrm>
            <a:off x="1861370" y="778154"/>
            <a:ext cx="1757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00000"/>
                </a:solidFill>
                <a:latin typeface="Arial" charset="0"/>
              </a:rPr>
              <a:t>FPL 2012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B7D204-79CB-6524-7DE8-F438C9C8ABD0}"/>
              </a:ext>
            </a:extLst>
          </p:cNvPr>
          <p:cNvSpPr txBox="1"/>
          <p:nvPr/>
        </p:nvSpPr>
        <p:spPr>
          <a:xfrm>
            <a:off x="6248485" y="778154"/>
            <a:ext cx="44951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2800" b="1" dirty="0">
                <a:solidFill>
                  <a:srgbClr val="000000"/>
                </a:solidFill>
                <a:latin typeface="Arial" charset="0"/>
              </a:rPr>
              <a:t>FF-ICE Flight Plan (</a:t>
            </a:r>
            <a:r>
              <a:rPr lang="en-GB" sz="2800" b="1" dirty="0" err="1">
                <a:solidFill>
                  <a:srgbClr val="000000"/>
                </a:solidFill>
                <a:latin typeface="Arial" charset="0"/>
              </a:rPr>
              <a:t>eFPL</a:t>
            </a:r>
            <a:r>
              <a:rPr lang="en-GB" sz="2800" b="1" dirty="0">
                <a:solidFill>
                  <a:srgbClr val="000000"/>
                </a:solidFill>
                <a:latin typeface="Arial" charset="0"/>
              </a:rPr>
              <a:t>)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CBF95B69-F0F2-166C-6A85-AD5F50BB580E}"/>
              </a:ext>
            </a:extLst>
          </p:cNvPr>
          <p:cNvSpPr/>
          <p:nvPr/>
        </p:nvSpPr>
        <p:spPr>
          <a:xfrm>
            <a:off x="4493453" y="3247975"/>
            <a:ext cx="1253937" cy="269875"/>
          </a:xfrm>
          <a:prstGeom prst="rightArrow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281521-0CE1-B99A-9B7B-98062A37CA18}"/>
              </a:ext>
            </a:extLst>
          </p:cNvPr>
          <p:cNvGrpSpPr/>
          <p:nvPr/>
        </p:nvGrpSpPr>
        <p:grpSpPr>
          <a:xfrm>
            <a:off x="4262880" y="5493195"/>
            <a:ext cx="1081916" cy="1081916"/>
            <a:chOff x="5183580" y="4016664"/>
            <a:chExt cx="1081916" cy="1081916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EAA015B-07B9-B436-ED69-A29CD6CCDB8E}"/>
                </a:ext>
              </a:extLst>
            </p:cNvPr>
            <p:cNvSpPr/>
            <p:nvPr/>
          </p:nvSpPr>
          <p:spPr>
            <a:xfrm>
              <a:off x="5183580" y="4016664"/>
              <a:ext cx="1081916" cy="1081916"/>
            </a:xfrm>
            <a:prstGeom prst="ellipse">
              <a:avLst/>
            </a:prstGeom>
            <a:solidFill>
              <a:srgbClr val="ED7D31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" name="Rectangle 54" descr="Upward trend">
              <a:extLst>
                <a:ext uri="{FF2B5EF4-FFF2-40B4-BE49-F238E27FC236}">
                  <a16:creationId xmlns:a16="http://schemas.microsoft.com/office/drawing/2014/main" id="{3B5A4693-759F-38CE-C109-6FB721C75C24}"/>
                </a:ext>
              </a:extLst>
            </p:cNvPr>
            <p:cNvSpPr/>
            <p:nvPr/>
          </p:nvSpPr>
          <p:spPr>
            <a:xfrm>
              <a:off x="5414153" y="4247236"/>
              <a:ext cx="620771" cy="620771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914377"/>
              <a:endParaRPr lang="en-GB" dirty="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4AF6FC2-3DD8-E581-9EEA-BE5E6E1C5095}"/>
              </a:ext>
            </a:extLst>
          </p:cNvPr>
          <p:cNvGrpSpPr/>
          <p:nvPr/>
        </p:nvGrpSpPr>
        <p:grpSpPr>
          <a:xfrm>
            <a:off x="6096000" y="5493196"/>
            <a:ext cx="1081916" cy="1081916"/>
            <a:chOff x="4097231" y="5142609"/>
            <a:chExt cx="1081916" cy="1081916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B6AF0FB-BDEA-E40E-C01E-971D58705053}"/>
                </a:ext>
              </a:extLst>
            </p:cNvPr>
            <p:cNvSpPr/>
            <p:nvPr/>
          </p:nvSpPr>
          <p:spPr>
            <a:xfrm>
              <a:off x="4097231" y="5142609"/>
              <a:ext cx="1081916" cy="1081916"/>
            </a:xfrm>
            <a:prstGeom prst="ellipse">
              <a:avLst/>
            </a:prstGeom>
            <a:solidFill>
              <a:srgbClr val="A5A5A5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6B2CEF7D-8A71-9B8A-1569-598F8C9B52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1840" y="5281368"/>
              <a:ext cx="812698" cy="812698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AEA0545-AC35-A5D3-2288-8B2A688FB14C}"/>
              </a:ext>
            </a:extLst>
          </p:cNvPr>
          <p:cNvGrpSpPr/>
          <p:nvPr/>
        </p:nvGrpSpPr>
        <p:grpSpPr>
          <a:xfrm>
            <a:off x="7929119" y="5497346"/>
            <a:ext cx="1081916" cy="1081916"/>
            <a:chOff x="10406442" y="5181541"/>
            <a:chExt cx="1081916" cy="1081916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76ADCBEB-2112-E41A-8379-9BF414B4705D}"/>
                </a:ext>
              </a:extLst>
            </p:cNvPr>
            <p:cNvSpPr/>
            <p:nvPr/>
          </p:nvSpPr>
          <p:spPr>
            <a:xfrm>
              <a:off x="10406442" y="5181541"/>
              <a:ext cx="1081916" cy="1081916"/>
            </a:xfrm>
            <a:prstGeom prst="ellipse">
              <a:avLst/>
            </a:prstGeom>
            <a:solidFill>
              <a:srgbClr val="C00000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59" name="Picture 58" descr="A white line on a black background&#10;&#10;Description automatically generated">
              <a:extLst>
                <a:ext uri="{FF2B5EF4-FFF2-40B4-BE49-F238E27FC236}">
                  <a16:creationId xmlns:a16="http://schemas.microsoft.com/office/drawing/2014/main" id="{C9F4D1CE-8806-BA55-2470-D9F10190B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9939" y="5405038"/>
              <a:ext cx="634921" cy="634921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600D82A-B2E2-1A5F-0B10-3FD5038AB3C0}"/>
              </a:ext>
            </a:extLst>
          </p:cNvPr>
          <p:cNvGrpSpPr/>
          <p:nvPr/>
        </p:nvGrpSpPr>
        <p:grpSpPr>
          <a:xfrm>
            <a:off x="2429761" y="5487461"/>
            <a:ext cx="1081916" cy="1081916"/>
            <a:chOff x="1443589" y="4021781"/>
            <a:chExt cx="1081916" cy="1081916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ED6ABBA-B89D-D077-2956-B1F45C646D00}"/>
                </a:ext>
              </a:extLst>
            </p:cNvPr>
            <p:cNvSpPr/>
            <p:nvPr/>
          </p:nvSpPr>
          <p:spPr>
            <a:xfrm>
              <a:off x="1443589" y="4021781"/>
              <a:ext cx="1081916" cy="1081916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Rectangle 62" descr="Document">
              <a:extLst>
                <a:ext uri="{FF2B5EF4-FFF2-40B4-BE49-F238E27FC236}">
                  <a16:creationId xmlns:a16="http://schemas.microsoft.com/office/drawing/2014/main" id="{6A2A2B71-5352-F43E-AED2-51AD045C3BDB}"/>
                </a:ext>
              </a:extLst>
            </p:cNvPr>
            <p:cNvSpPr/>
            <p:nvPr/>
          </p:nvSpPr>
          <p:spPr>
            <a:xfrm>
              <a:off x="1692290" y="4254323"/>
              <a:ext cx="620771" cy="620771"/>
            </a:xfrm>
            <a:prstGeom prst="rect">
              <a:avLst/>
            </a:prstGeom>
            <a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defTabSz="914377"/>
              <a:endParaRPr lang="en-GB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677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rial Rounded MT Bold" panose="020F0704030504030204" pitchFamily="34" charset="0"/>
                <a:ea typeface="+mn-ea"/>
                <a:cs typeface="Aharoni" panose="02010803020104030203" pitchFamily="2" charset="-79"/>
              </a:rPr>
              <a:t>FF-ICE in the NM B2B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1757"/>
            <a:ext cx="10972800" cy="4503737"/>
          </a:xfrm>
        </p:spPr>
        <p:txBody>
          <a:bodyPr/>
          <a:lstStyle/>
          <a:p>
            <a:pPr algn="just"/>
            <a:r>
              <a:rPr lang="en-US" dirty="0"/>
              <a:t>FF-ICE Services are integrated in the NM B2B Services, making use of both request/reply and publish/subscribe communication models</a:t>
            </a:r>
          </a:p>
          <a:p>
            <a:pPr lvl="1" algn="just"/>
            <a:r>
              <a:rPr lang="en-US"/>
              <a:t>Published on SWIM </a:t>
            </a:r>
            <a:r>
              <a:rPr lang="en-US" dirty="0"/>
              <a:t>Registry - </a:t>
            </a:r>
            <a:r>
              <a:rPr lang="en-US" dirty="0">
                <a:hlinkClick r:id="rId3"/>
              </a:rPr>
              <a:t>https://eur-registry.swim.aero/home</a:t>
            </a:r>
            <a:r>
              <a:rPr lang="en-US" dirty="0"/>
              <a:t>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NM supports FIXM 4.3 and FIXM 4.2 (</a:t>
            </a:r>
            <a:r>
              <a:rPr lang="en-US" i="1" dirty="0"/>
              <a:t>will be deprecated by the end of year - NM B2B policy</a:t>
            </a:r>
            <a:r>
              <a:rPr lang="en-US" dirty="0"/>
              <a:t>)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Follows the ICAO implementation guidance, reflecting at the same time the European specificity of the IFPZ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NM Feedback does not include the flow impact - not yet defined by ICAO, nor supported in FIXM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7</a:t>
            </a:fld>
            <a:endParaRPr lang="en-GB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7E10411-CA34-1875-A799-31009BFF130D}"/>
              </a:ext>
            </a:extLst>
          </p:cNvPr>
          <p:cNvGrpSpPr/>
          <p:nvPr/>
        </p:nvGrpSpPr>
        <p:grpSpPr>
          <a:xfrm>
            <a:off x="5315468" y="5530389"/>
            <a:ext cx="1081916" cy="1081916"/>
            <a:chOff x="9687443" y="1896438"/>
            <a:chExt cx="1081916" cy="108191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A2B4E0F3-1AF3-9BFC-09B4-753630F7B64C}"/>
                </a:ext>
              </a:extLst>
            </p:cNvPr>
            <p:cNvSpPr/>
            <p:nvPr/>
          </p:nvSpPr>
          <p:spPr>
            <a:xfrm>
              <a:off x="9687443" y="1896438"/>
              <a:ext cx="1081916" cy="1081916"/>
            </a:xfrm>
            <a:prstGeom prst="ellipse">
              <a:avLst/>
            </a:prstGeom>
            <a:solidFill>
              <a:srgbClr val="70AD47"/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pPr defTabSz="914377"/>
              <a:endParaRPr lang="en-GB" dirty="0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6" name="Graphic 9">
              <a:extLst>
                <a:ext uri="{FF2B5EF4-FFF2-40B4-BE49-F238E27FC236}">
                  <a16:creationId xmlns:a16="http://schemas.microsoft.com/office/drawing/2014/main" id="{CCED014F-5B61-5897-BA7C-D211EBB2E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18822" y="2145458"/>
              <a:ext cx="619156" cy="6191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911423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8</a:t>
            </a:fld>
            <a:endParaRPr lang="en-GB" alt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37B16C0-C371-54F0-81C9-8C589194FA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8906626"/>
              </p:ext>
            </p:extLst>
          </p:nvPr>
        </p:nvGraphicFramePr>
        <p:xfrm>
          <a:off x="552450" y="1007533"/>
          <a:ext cx="10947400" cy="4842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01231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E826860-44F5-4B0F-BDB7-144EBDB6C1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AE826860-44F5-4B0F-BDB7-144EBDB6C1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F708490-516C-4DA5-8768-5A00BD35D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4F708490-516C-4DA5-8768-5A00BD35DC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765F85-62A1-403F-8114-D57002521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1B765F85-62A1-403F-8114-D570025213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3FD86E-9C2A-4BC7-8D95-4D461F286B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1F3FD86E-9C2A-4BC7-8D95-4D461F286B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7E65A3B-8D01-42CF-A7CF-F4992FD44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47E65A3B-8D01-42CF-A7CF-F4992FD44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4342DA4-F205-4C40-9F21-8350B89C07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F4342DA4-F205-4C40-9F21-8350B89C07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062831-7915-44ED-8334-8FD5C2F2A0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7E062831-7915-44ED-8334-8FD5C2F2A0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09600" y="344690"/>
            <a:ext cx="10415752" cy="667406"/>
          </a:xfrm>
        </p:spPr>
        <p:txBody>
          <a:bodyPr/>
          <a:lstStyle/>
          <a:p>
            <a:r>
              <a:rPr lang="en-GB" altLang="en-US" sz="3200" dirty="0">
                <a:latin typeface="Arial Rounded MT Bold" panose="020F0704030504030204" pitchFamily="34" charset="0"/>
                <a:ea typeface="+mn-ea"/>
                <a:cs typeface="Aharoni" panose="02010803020104030203" pitchFamily="2" charset="-79"/>
              </a:rPr>
              <a:t>Mixed mode and transition operations</a:t>
            </a: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609600" y="6588125"/>
            <a:ext cx="476250" cy="269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399CC"/>
              </a:buClr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399CC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399CC"/>
              </a:buClr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399CC"/>
              </a:buClr>
              <a:buFont typeface="Arial" panose="020B0604020202020204" pitchFamily="34" charset="0"/>
              <a:buChar char="•"/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399CC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Font typeface="Arial" panose="020B0604020202020204" pitchFamily="34" charset="0"/>
              <a:buChar char="•"/>
              <a:defRPr sz="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813A99-50FF-452C-9C49-BCF4304E0EBE}" type="slidenum">
              <a:rPr lang="en-GB" altLang="en-US" sz="1000">
                <a:solidFill>
                  <a:srgbClr val="80808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GB" altLang="en-US" sz="1000" dirty="0">
              <a:solidFill>
                <a:srgbClr val="80808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A2C43-B5FD-A75F-CF2B-24AD775D5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22" y="1639328"/>
            <a:ext cx="9372555" cy="49591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3EC347-997D-DAD7-7ED0-F609898EF73E}"/>
              </a:ext>
            </a:extLst>
          </p:cNvPr>
          <p:cNvSpPr txBox="1"/>
          <p:nvPr/>
        </p:nvSpPr>
        <p:spPr>
          <a:xfrm>
            <a:off x="847725" y="1141046"/>
            <a:ext cx="61000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Flight Plan Processing and Distribution by NM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93596246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F277-7507-0A20-BB32-76B8E6567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Arial Rounded MT Bold" panose="020F0704030504030204" pitchFamily="34" charset="0"/>
                <a:ea typeface="+mn-ea"/>
                <a:cs typeface="Aharoni" panose="02010803020104030203" pitchFamily="2" charset="-79"/>
              </a:rPr>
              <a:t>Future developments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D93E8A-D3EE-62D6-80A0-B28745FBFF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FC8CE7-0074-FED7-DA50-F890AEB87C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10</a:t>
            </a:fld>
            <a:endParaRPr lang="en-GB" alt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47EDFF-24A7-868F-C49D-BBBB5E9B24ED}"/>
              </a:ext>
            </a:extLst>
          </p:cNvPr>
          <p:cNvSpPr/>
          <p:nvPr/>
        </p:nvSpPr>
        <p:spPr>
          <a:xfrm>
            <a:off x="1150884" y="1278811"/>
            <a:ext cx="9546019" cy="4987301"/>
          </a:xfrm>
          <a:prstGeom prst="roundRect">
            <a:avLst/>
          </a:prstGeom>
          <a:solidFill>
            <a:srgbClr val="D9E9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E97B78D8-EC88-4C44-3FAB-DE49448F5D8D}"/>
              </a:ext>
            </a:extLst>
          </p:cNvPr>
          <p:cNvSpPr/>
          <p:nvPr/>
        </p:nvSpPr>
        <p:spPr>
          <a:xfrm>
            <a:off x="1798586" y="1524301"/>
            <a:ext cx="3924299" cy="588579"/>
          </a:xfrm>
          <a:prstGeom prst="bevel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FF"/>
                </a:solidFill>
              </a:rPr>
              <a:t>Pre-departure phase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49D7AE-26F2-73F9-1292-95600AD9704E}"/>
              </a:ext>
            </a:extLst>
          </p:cNvPr>
          <p:cNvSpPr/>
          <p:nvPr/>
        </p:nvSpPr>
        <p:spPr>
          <a:xfrm>
            <a:off x="2098128" y="2456853"/>
            <a:ext cx="3184636" cy="2516011"/>
          </a:xfrm>
          <a:prstGeom prst="rect">
            <a:avLst/>
          </a:prstGeom>
          <a:solidFill>
            <a:srgbClr val="BCDC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Preliminary Flight Plan implementation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23CCC8-3EEB-CE48-D5F7-3F1AC173878F}"/>
              </a:ext>
            </a:extLst>
          </p:cNvPr>
          <p:cNvSpPr/>
          <p:nvPr/>
        </p:nvSpPr>
        <p:spPr>
          <a:xfrm>
            <a:off x="6592616" y="2456854"/>
            <a:ext cx="3434254" cy="2516011"/>
          </a:xfrm>
          <a:prstGeom prst="rect">
            <a:avLst/>
          </a:pr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en-GB" sz="9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GB" sz="20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Trajectory revisions during airborne phase on AU or ATM initiative </a:t>
            </a:r>
            <a:r>
              <a:rPr lang="en-GB" sz="2000" b="1" u="sng" dirty="0">
                <a:solidFill>
                  <a:schemeClr val="tx1">
                    <a:lumMod val="60000"/>
                    <a:lumOff val="40000"/>
                  </a:schemeClr>
                </a:solidFill>
              </a:rPr>
              <a:t>not</a:t>
            </a:r>
            <a:r>
              <a:rPr lang="en-GB" sz="20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 involving ATC</a:t>
            </a:r>
            <a:endParaRPr lang="en-GB" sz="2000" dirty="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Rectangle: Beveled 9">
            <a:extLst>
              <a:ext uri="{FF2B5EF4-FFF2-40B4-BE49-F238E27FC236}">
                <a16:creationId xmlns:a16="http://schemas.microsoft.com/office/drawing/2014/main" id="{E11B8609-A6AB-3647-14B4-991EDA7E32D7}"/>
              </a:ext>
            </a:extLst>
          </p:cNvPr>
          <p:cNvSpPr/>
          <p:nvPr/>
        </p:nvSpPr>
        <p:spPr>
          <a:xfrm>
            <a:off x="6172200" y="1524301"/>
            <a:ext cx="4075388" cy="588579"/>
          </a:xfrm>
          <a:prstGeom prst="bevel">
            <a:avLst>
              <a:gd name="adj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FF"/>
                </a:solidFill>
              </a:rPr>
              <a:t>Post-departure phase</a:t>
            </a: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E8F408A9-947C-A9C8-FB0D-5049E5948693}"/>
              </a:ext>
            </a:extLst>
          </p:cNvPr>
          <p:cNvSpPr/>
          <p:nvPr/>
        </p:nvSpPr>
        <p:spPr>
          <a:xfrm rot="16200000">
            <a:off x="3433968" y="3765417"/>
            <a:ext cx="512956" cy="3114588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297070-42B4-3303-0248-D4301CA23CAC}"/>
              </a:ext>
            </a:extLst>
          </p:cNvPr>
          <p:cNvSpPr txBox="1"/>
          <p:nvPr/>
        </p:nvSpPr>
        <p:spPr>
          <a:xfrm>
            <a:off x="2133152" y="5579189"/>
            <a:ext cx="293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FF-ICE release 1(ICAO)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D2329921-08AB-9B7E-7C10-83431424CC4E}"/>
              </a:ext>
            </a:extLst>
          </p:cNvPr>
          <p:cNvSpPr/>
          <p:nvPr/>
        </p:nvSpPr>
        <p:spPr>
          <a:xfrm rot="16200000">
            <a:off x="8053819" y="3724266"/>
            <a:ext cx="512956" cy="3196889"/>
          </a:xfrm>
          <a:prstGeom prst="lef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35A7BC-1FBD-EC64-A727-475FD33F167C}"/>
              </a:ext>
            </a:extLst>
          </p:cNvPr>
          <p:cNvSpPr txBox="1"/>
          <p:nvPr/>
        </p:nvSpPr>
        <p:spPr>
          <a:xfrm>
            <a:off x="6840425" y="5601978"/>
            <a:ext cx="293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FF-ICE release 2(ICAO)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CD1D1A-B6A7-BC99-A89B-7014F7158720}"/>
              </a:ext>
            </a:extLst>
          </p:cNvPr>
          <p:cNvSpPr txBox="1"/>
          <p:nvPr/>
        </p:nvSpPr>
        <p:spPr>
          <a:xfrm>
            <a:off x="4453819" y="5819017"/>
            <a:ext cx="2939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i="1" dirty="0">
                <a:solidFill>
                  <a:schemeClr val="bg1">
                    <a:lumMod val="50000"/>
                  </a:schemeClr>
                </a:solidFill>
              </a:rPr>
              <a:t>‘Network TBO’</a:t>
            </a:r>
          </a:p>
        </p:txBody>
      </p:sp>
    </p:spTree>
    <p:extLst>
      <p:ext uri="{BB962C8B-B14F-4D97-AF65-F5344CB8AC3E}">
        <p14:creationId xmlns:p14="http://schemas.microsoft.com/office/powerpoint/2010/main" val="12908441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74" y="1464139"/>
            <a:ext cx="10972800" cy="4731214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r>
              <a:rPr lang="en-GB" i="1" dirty="0"/>
              <a:t>The IFPS Users Manual </a:t>
            </a:r>
            <a:br>
              <a:rPr lang="en-GB" i="1" dirty="0"/>
            </a:br>
            <a:r>
              <a:rPr lang="en-GB" i="1" dirty="0"/>
              <a:t>(</a:t>
            </a:r>
            <a:r>
              <a:rPr lang="en-GB" i="1" dirty="0">
                <a:hlinkClick r:id="rId3"/>
              </a:rPr>
              <a:t>https://www.eurocontrol.int/publication/ifps-users-manual</a:t>
            </a:r>
            <a:r>
              <a:rPr lang="en-GB" i="1" dirty="0"/>
              <a:t>)</a:t>
            </a:r>
          </a:p>
          <a:p>
            <a:endParaRPr lang="en-GB" i="1" dirty="0"/>
          </a:p>
          <a:p>
            <a:r>
              <a:rPr lang="en-GB" i="1" dirty="0"/>
              <a:t>NM B2B Reference Manual </a:t>
            </a:r>
            <a:br>
              <a:rPr lang="en-GB" i="1" dirty="0"/>
            </a:br>
            <a:r>
              <a:rPr lang="en-GB" i="1" dirty="0"/>
              <a:t>(</a:t>
            </a:r>
            <a:r>
              <a:rPr lang="en-GB" i="1" dirty="0">
                <a:hlinkClick r:id="rId4"/>
              </a:rPr>
              <a:t>https://ost.eurocontrol.int/sites/B2BWS/default.aspx</a:t>
            </a:r>
            <a:r>
              <a:rPr lang="en-GB" i="1" dirty="0"/>
              <a:t>)</a:t>
            </a:r>
          </a:p>
          <a:p>
            <a:endParaRPr lang="en-GB" i="1" dirty="0"/>
          </a:p>
          <a:p>
            <a:r>
              <a:rPr lang="en-GB" i="1" dirty="0"/>
              <a:t>FPFDE NFPM Implementation Guidelines</a:t>
            </a:r>
            <a:br>
              <a:rPr lang="en-GB" i="1" dirty="0"/>
            </a:br>
            <a:r>
              <a:rPr lang="en-GB" i="1" dirty="0"/>
              <a:t>(</a:t>
            </a:r>
            <a:r>
              <a:rPr lang="en-GB" i="1" dirty="0">
                <a:hlinkClick r:id="rId5"/>
              </a:rPr>
              <a:t>https://www.eurocontrol.int/publication/fpfde-nfpm-implementation-guidelines</a:t>
            </a:r>
            <a:r>
              <a:rPr lang="en-GB" i="1" dirty="0"/>
              <a:t>) </a:t>
            </a:r>
          </a:p>
          <a:p>
            <a:endParaRPr lang="en-GB" i="1" dirty="0"/>
          </a:p>
          <a:p>
            <a:r>
              <a:rPr lang="en-GB" i="1" dirty="0"/>
              <a:t>Implementation Strategy for FPFDE NFPM (</a:t>
            </a:r>
            <a:r>
              <a:rPr lang="en-GB" i="1" dirty="0">
                <a:hlinkClick r:id="rId6"/>
              </a:rPr>
              <a:t>https://www.eurocontrol.int/publication/implementation-strategy-fpfde-nfpm</a:t>
            </a:r>
            <a:r>
              <a:rPr lang="en-GB" i="1" dirty="0"/>
              <a:t>) </a:t>
            </a:r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91165"/>
            <a:ext cx="9118600" cy="776287"/>
          </a:xfrm>
        </p:spPr>
        <p:txBody>
          <a:bodyPr/>
          <a:lstStyle/>
          <a:p>
            <a:r>
              <a:rPr lang="en-GB" sz="3200" dirty="0">
                <a:latin typeface="Arial Rounded MT Bold" panose="020F0704030504030204" pitchFamily="34" charset="0"/>
                <a:ea typeface="+mn-ea"/>
                <a:cs typeface="Aharoni" panose="02010803020104030203" pitchFamily="2" charset="-79"/>
              </a:rPr>
              <a:t>Documentation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 smtClean="0"/>
              <a:pPr/>
              <a:t>11</a:t>
            </a:fld>
            <a:endParaRPr lang="en-GB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3075" y="1464139"/>
            <a:ext cx="3489325" cy="243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836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white cartoon character with his hands on his stomach&#10;&#10;Description automatically generated">
            <a:extLst>
              <a:ext uri="{FF2B5EF4-FFF2-40B4-BE49-F238E27FC236}">
                <a16:creationId xmlns:a16="http://schemas.microsoft.com/office/drawing/2014/main" id="{554B125D-E7D3-03B1-12AD-53CDE0EAF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6068" y="866865"/>
            <a:ext cx="3383637" cy="450373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683A38-E19B-4EAA-00A7-2AC907E2714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altLang="en-US"/>
              <a:t>enter your 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AF6145-FB73-AE5D-1564-5D4B5AB500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CD14E-C948-4238-95C1-5D3928859336}" type="slidenum">
              <a:rPr lang="en-GB" altLang="en-US"/>
              <a:pPr/>
              <a:t>12</a:t>
            </a:fld>
            <a:endParaRPr lang="en-GB" altLang="en-US"/>
          </a:p>
        </p:txBody>
      </p:sp>
      <p:pic>
        <p:nvPicPr>
          <p:cNvPr id="7" name="Picture 6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2F2F7878-16BF-8C0E-2F02-7690B75677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4" y="4856582"/>
            <a:ext cx="5901008" cy="119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65971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CORPORATE-template-2019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9 CORPORATE PPT Template.potx" id="{A10E7BA1-BDFE-4F57-831F-2FA23FF56E26}" vid="{B23A18C3-B9D2-436D-A799-8C30E0A08453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CKeywordsNote xmlns="faf9c6a8-a1b2-4d68-a9cd-7a417136cb98">
      <Terms xmlns="http://schemas.microsoft.com/office/infopath/2007/PartnerControls"/>
    </ECKeywordsNote>
    <ECDocumentType xmlns="faf9c6a8-a1b2-4d68-a9cd-7a417136cb98">Document</ECDocumentType>
    <TaxCatchAll xmlns="fdff0637-6f71-45ab-851c-78066e1178f1">
      <Value>250</Value>
    </TaxCatchAll>
    <ECBusinessAreaNote xmlns="faf9c6a8-a1b2-4d68-a9cd-7a417136cb98">
      <Terms xmlns="http://schemas.microsoft.com/office/infopath/2007/PartnerControls">
        <TermInfo xmlns="http://schemas.microsoft.com/office/infopath/2007/PartnerControls">
          <TermName xmlns="http://schemas.microsoft.com/office/infopath/2007/PartnerControls">Corporate Communications</TermName>
          <TermId xmlns="http://schemas.microsoft.com/office/infopath/2007/PartnerControls">6c843ef0-6bc6-4aa4-acd8-4d1d2bf0ef0a</TermId>
        </TermInfo>
      </Terms>
    </ECBusinessAreaNote>
    <ECLanguage xmlns="faf9c6a8-a1b2-4d68-a9cd-7a417136cb98">English</ECLanguage>
    <ECDocOwner xmlns="faf9c6a8-a1b2-4d68-a9cd-7a417136cb98">
      <UserInfo>
        <DisplayName>WYKE Nicholas</DisplayName>
        <AccountId>850</AccountId>
        <AccountType/>
      </UserInfo>
    </ECDocOwner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ECDocument" ma:contentTypeID="0x010100B3854576CBA44AF28C8D739BA300582500C7C2A6C2CB4E28488A1380926200DB86" ma:contentTypeVersion="4" ma:contentTypeDescription="Eurocontrol Document" ma:contentTypeScope="" ma:versionID="937425c59c0b1c4ce6ef5d3db1795c46">
  <xsd:schema xmlns:xsd="http://www.w3.org/2001/XMLSchema" xmlns:xs="http://www.w3.org/2001/XMLSchema" xmlns:p="http://schemas.microsoft.com/office/2006/metadata/properties" xmlns:ns2="faf9c6a8-a1b2-4d68-a9cd-7a417136cb98" xmlns:ns3="fdff0637-6f71-45ab-851c-78066e1178f1" targetNamespace="http://schemas.microsoft.com/office/2006/metadata/properties" ma:root="true" ma:fieldsID="a5e65ca613e10ed2dfa6dfe2b690ecf6" ns2:_="" ns3:_="">
    <xsd:import namespace="faf9c6a8-a1b2-4d68-a9cd-7a417136cb98"/>
    <xsd:import namespace="fdff0637-6f71-45ab-851c-78066e1178f1"/>
    <xsd:element name="properties">
      <xsd:complexType>
        <xsd:sequence>
          <xsd:element name="documentManagement">
            <xsd:complexType>
              <xsd:all>
                <xsd:element ref="ns2:ECDocOwner"/>
                <xsd:element ref="ns2:ECBusinessAreaNote" minOccurs="0"/>
                <xsd:element ref="ns2:ECKeywordsNote" minOccurs="0"/>
                <xsd:element ref="ns3:TaxCatchAll" minOccurs="0"/>
                <xsd:element ref="ns2:ECLanguage" minOccurs="0"/>
                <xsd:element ref="ns2:ECDocument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f9c6a8-a1b2-4d68-a9cd-7a417136cb98" elementFormDefault="qualified">
    <xsd:import namespace="http://schemas.microsoft.com/office/2006/documentManagement/types"/>
    <xsd:import namespace="http://schemas.microsoft.com/office/infopath/2007/PartnerControls"/>
    <xsd:element name="ECDocOwner" ma:index="1" ma:displayName="Doc Owner" ma:internalName="ECDoc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CBusinessAreaNote" ma:index="3" ma:taxonomy="true" ma:internalName="ECBusinessAreaNote" ma:taxonomyFieldName="ECBusinessArea" ma:displayName="Business Area" ma:fieldId="{37d08d73-368a-4fe6-8110-9b3f430087b2}" ma:taxonomyMulti="true" ma:sspId="5c14a9c5-8093-4492-b299-e9213d4b1136" ma:termSetId="4241cab0-9df6-4527-ae1a-ca7d81cc8c0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CKeywordsNote" ma:index="5" nillable="true" ma:taxonomy="true" ma:internalName="ECKeywordsNote" ma:taxonomyFieldName="ECKeywords" ma:displayName="Keywords" ma:fieldId="{bb53811f-f974-4e01-ab03-609581c50749}" ma:taxonomyMulti="true" ma:sspId="5c14a9c5-8093-4492-b299-e9213d4b1136" ma:termSetId="fabeeec4-ee4d-455c-a697-36a6a30c6bf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CLanguage" ma:index="7" nillable="true" ma:displayName="Language" ma:default="English" ma:format="Dropdown" ma:internalName="ECLanguage">
      <xsd:simpleType>
        <xsd:restriction base="dms:Choice">
          <xsd:enumeration value="English"/>
          <xsd:enumeration value="French"/>
          <xsd:enumeration value="French/English"/>
        </xsd:restriction>
      </xsd:simpleType>
    </xsd:element>
    <xsd:element name="ECDocumentType" ma:index="8" nillable="true" ma:displayName="Document Type" ma:default="Document" ma:format="Dropdown" ma:internalName="ECDocumentType">
      <xsd:simpleType>
        <xsd:restriction base="dms:Choice">
          <xsd:enumeration value="Rules"/>
          <xsd:enumeration value="Forms"/>
          <xsd:enumeration value="Useful information"/>
          <xsd:enumeration value="Documen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f0637-6f71-45ab-851c-78066e1178f1" elementFormDefault="qualified">
    <xsd:import namespace="http://schemas.microsoft.com/office/2006/documentManagement/types"/>
    <xsd:import namespace="http://schemas.microsoft.com/office/infopath/2007/PartnerControls"/>
    <xsd:element name="TaxCatchAll" ma:index="6" nillable="true" ma:displayName="Taxonomy Catch All Column" ma:hidden="true" ma:list="{fe92c7ef-3c9d-4185-bf7b-a0f75e3f44c2}" ma:internalName="TaxCatchAll" ma:showField="CatchAllData" ma:web="fdff0637-6f71-45ab-851c-78066e1178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/>
        <xsd:element ref="dc:title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A6B137-380A-42ED-86B3-C4008BA3D04A}">
  <ds:schemaRefs>
    <ds:schemaRef ds:uri="http://purl.org/dc/terms/"/>
    <ds:schemaRef ds:uri="http://www.w3.org/XML/1998/namespace"/>
    <ds:schemaRef ds:uri="faf9c6a8-a1b2-4d68-a9cd-7a417136cb98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fdff0637-6f71-45ab-851c-78066e1178f1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FB86FB7-1739-445D-AC50-5FB8810395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f9c6a8-a1b2-4d68-a9cd-7a417136cb98"/>
    <ds:schemaRef ds:uri="fdff0637-6f71-45ab-851c-78066e1178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slide-template-2012-ecl FINAL</Template>
  <TotalTime>3422</TotalTime>
  <Words>527</Words>
  <Application>Microsoft Office PowerPoint</Application>
  <PresentationFormat>Widescreen</PresentationFormat>
  <Paragraphs>133</Paragraphs>
  <Slides>12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CORPORATE-template-2019</vt:lpstr>
      <vt:lpstr>1_CORPORATE-template-2019</vt:lpstr>
      <vt:lpstr>NM Implementation of FFICE</vt:lpstr>
      <vt:lpstr>PowerPoint Presentation</vt:lpstr>
      <vt:lpstr>European Network Manager Implementation </vt:lpstr>
      <vt:lpstr>PowerPoint Presentation</vt:lpstr>
      <vt:lpstr>PowerPoint Presentation</vt:lpstr>
      <vt:lpstr>PowerPoint Presentation</vt:lpstr>
      <vt:lpstr>FF-ICE in the NM B2B</vt:lpstr>
      <vt:lpstr>PowerPoint Presentation</vt:lpstr>
      <vt:lpstr>Mixed mode and transition operations</vt:lpstr>
      <vt:lpstr>Future developments</vt:lpstr>
      <vt:lpstr>Documentation</vt:lpstr>
      <vt:lpstr>PowerPoint Presentation</vt:lpstr>
    </vt:vector>
  </TitlesOfParts>
  <Company>EUROCONTROL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Agency Template 16:9</dc:title>
  <dc:creator>CELIS Seppe</dc:creator>
  <cp:lastModifiedBy>Perrine Lumen</cp:lastModifiedBy>
  <cp:revision>194</cp:revision>
  <cp:lastPrinted>2023-11-09T09:22:56Z</cp:lastPrinted>
  <dcterms:created xsi:type="dcterms:W3CDTF">2019-03-20T08:50:48Z</dcterms:created>
  <dcterms:modified xsi:type="dcterms:W3CDTF">2024-06-04T14:34:40Z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0x010100B3854576CBA44AF28C8D739BA300582500C7C2A6C2CB4E28488A1380926200DB86</vt:lpwstr>
  </property>
  <property fmtid="{D5CDD505-2E9C-101B-9397-08002B2CF9AE}" pid="3" name="ECBusinessArea">
    <vt:lpwstr>250;#Corporate Communications|6c843ef0-6bc6-4aa4-acd8-4d1d2bf0ef0a</vt:lpwstr>
  </property>
  <property fmtid="{D5CDD505-2E9C-101B-9397-08002B2CF9AE}" pid="4" name="ECKeywords">
    <vt:lpwstr/>
  </property>
</Properties>
</file>