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1" r:id="rId3"/>
    <p:sldId id="262" r:id="rId4"/>
    <p:sldId id="271" r:id="rId5"/>
    <p:sldId id="272" r:id="rId6"/>
    <p:sldId id="273" r:id="rId7"/>
    <p:sldId id="274" r:id="rId8"/>
    <p:sldId id="275" r:id="rId9"/>
    <p:sldId id="276" r:id="rId10"/>
    <p:sldId id="269" r:id="rId11"/>
    <p:sldId id="257" r:id="rId12"/>
    <p:sldId id="260" r:id="rId13"/>
    <p:sldId id="259" r:id="rId14"/>
    <p:sldId id="270" r:id="rId15"/>
    <p:sldId id="263" r:id="rId16"/>
    <p:sldId id="266" r:id="rId17"/>
    <p:sldId id="265" r:id="rId18"/>
    <p:sldId id="258" r:id="rId19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33A0"/>
    <a:srgbClr val="004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36" autoAdjust="0"/>
    <p:restoredTop sz="90859" autoAdjust="0"/>
  </p:normalViewPr>
  <p:slideViewPr>
    <p:cSldViewPr>
      <p:cViewPr>
        <p:scale>
          <a:sx n="100" d="100"/>
          <a:sy n="100" d="100"/>
        </p:scale>
        <p:origin x="-72" y="936"/>
      </p:cViewPr>
      <p:guideLst>
        <p:guide orient="horz" pos="4163"/>
        <p:guide pos="102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27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CA524-865C-4E78-ABC9-FCE205BED8B9}" type="datetimeFigureOut">
              <a:rPr lang="it-IT" smtClean="0"/>
              <a:t>11/11/2016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9FF06-80E3-4B39-8FDB-5530AEAD33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92317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it-IT" altLang="it-IT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205D198-7EC4-4D9E-B590-D9853F1EAEB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541885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2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123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EF83BDC-12B5-4E9B-87D4-8C1811E0E519}" type="slidenum">
              <a:rPr lang="it-IT" altLang="it-IT"/>
              <a:pPr>
                <a:spcBef>
                  <a:spcPct val="0"/>
                </a:spcBef>
              </a:pPr>
              <a:t>1</a:t>
            </a:fld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16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81" y="-38100"/>
            <a:ext cx="9167813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276872"/>
            <a:ext cx="4824536" cy="733425"/>
          </a:xfrm>
        </p:spPr>
        <p:txBody>
          <a:bodyPr/>
          <a:lstStyle>
            <a:lvl1pPr algn="ctr">
              <a:defRPr sz="2600">
                <a:solidFill>
                  <a:srgbClr val="0033A0"/>
                </a:solidFill>
              </a:defRPr>
            </a:lvl1pPr>
          </a:lstStyle>
          <a:p>
            <a:r>
              <a:rPr lang="it-IT" noProof="0" dirty="0" smtClean="0"/>
              <a:t>Click to </a:t>
            </a:r>
            <a:r>
              <a:rPr lang="it-IT" noProof="0" dirty="0" err="1" smtClean="0"/>
              <a:t>edit</a:t>
            </a:r>
            <a:r>
              <a:rPr lang="it-IT" noProof="0" dirty="0" smtClean="0"/>
              <a:t> Master </a:t>
            </a:r>
            <a:r>
              <a:rPr lang="it-IT" noProof="0" dirty="0" err="1" smtClean="0"/>
              <a:t>title</a:t>
            </a:r>
            <a:r>
              <a:rPr lang="it-IT" noProof="0" dirty="0" smtClean="0"/>
              <a:t> style</a:t>
            </a:r>
            <a:endParaRPr lang="en-GB" noProof="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619672" y="3212976"/>
            <a:ext cx="4824536" cy="914400"/>
          </a:xfrm>
        </p:spPr>
        <p:txBody>
          <a:bodyPr/>
          <a:lstStyle>
            <a:lvl1pPr marL="0" indent="0" algn="ctr">
              <a:lnSpc>
                <a:spcPts val="3000"/>
              </a:lnSpc>
              <a:buFontTx/>
              <a:buNone/>
              <a:defRPr sz="1400" i="1">
                <a:solidFill>
                  <a:srgbClr val="0033A0"/>
                </a:solidFill>
              </a:defRPr>
            </a:lvl1pPr>
          </a:lstStyle>
          <a:p>
            <a:r>
              <a:rPr lang="it-IT" noProof="0" dirty="0" smtClean="0"/>
              <a:t>&lt;</a:t>
            </a:r>
            <a:r>
              <a:rPr lang="it-IT" noProof="0" dirty="0" err="1" smtClean="0"/>
              <a:t>Name</a:t>
            </a:r>
            <a:r>
              <a:rPr lang="it-IT" noProof="0" dirty="0" smtClean="0"/>
              <a:t>&gt; - &lt;</a:t>
            </a:r>
            <a:r>
              <a:rPr lang="it-IT" noProof="0" dirty="0" err="1" smtClean="0"/>
              <a:t>Role</a:t>
            </a:r>
            <a:r>
              <a:rPr lang="it-IT" noProof="0" dirty="0" smtClean="0"/>
              <a:t>&gt;</a:t>
            </a:r>
            <a:endParaRPr lang="en-GB" noProof="0" dirty="0"/>
          </a:p>
        </p:txBody>
      </p:sp>
      <p:sp>
        <p:nvSpPr>
          <p:cNvPr id="2" name="Rettangolo 1"/>
          <p:cNvSpPr/>
          <p:nvPr userDrawn="1"/>
        </p:nvSpPr>
        <p:spPr bwMode="auto">
          <a:xfrm>
            <a:off x="7452320" y="908720"/>
            <a:ext cx="1152128" cy="136815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6" name="Rettangolo 5"/>
          <p:cNvSpPr/>
          <p:nvPr userDrawn="1"/>
        </p:nvSpPr>
        <p:spPr bwMode="auto">
          <a:xfrm>
            <a:off x="323528" y="764704"/>
            <a:ext cx="2880320" cy="136815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600" dirty="0" smtClean="0">
              <a:solidFill>
                <a:srgbClr val="0033A0"/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 userDrawn="1"/>
        </p:nvSpPr>
        <p:spPr bwMode="auto">
          <a:xfrm>
            <a:off x="2123728" y="6093297"/>
            <a:ext cx="4824536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0033A0"/>
                </a:solidFill>
                <a:latin typeface="Calibri"/>
                <a:ea typeface="+mj-ea"/>
                <a:cs typeface="Calibri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0033A0"/>
                </a:solidFill>
                <a:latin typeface="Calibri" pitchFamily="34" charset="0"/>
                <a:ea typeface="ＭＳ Ｐゴシック" charset="-128"/>
                <a:cs typeface="Calibri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0033A0"/>
                </a:solidFill>
                <a:latin typeface="Calibri" pitchFamily="34" charset="0"/>
                <a:ea typeface="ＭＳ Ｐゴシック" charset="-128"/>
                <a:cs typeface="Calibri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0033A0"/>
                </a:solidFill>
                <a:latin typeface="Calibri" pitchFamily="34" charset="0"/>
                <a:ea typeface="ＭＳ Ｐゴシック" charset="-128"/>
                <a:cs typeface="Calibri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0033A0"/>
                </a:solidFill>
                <a:latin typeface="Calibri" pitchFamily="34" charset="0"/>
                <a:ea typeface="ＭＳ Ｐゴシック" charset="-128"/>
                <a:cs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004489"/>
                </a:solidFill>
                <a:latin typeface="Times New Roman" charset="0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004489"/>
                </a:solidFill>
                <a:latin typeface="Times New Roman" charset="0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004489"/>
                </a:solidFill>
                <a:latin typeface="Times New Roman" charset="0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004489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it-IT" sz="1100" b="1" kern="0" dirty="0" smtClean="0">
                <a:solidFill>
                  <a:schemeClr val="bg1"/>
                </a:solidFill>
              </a:rPr>
              <a:t>RACOON Open </a:t>
            </a:r>
            <a:r>
              <a:rPr lang="it-IT" sz="1100" b="1" kern="0" dirty="0" err="1" smtClean="0">
                <a:solidFill>
                  <a:schemeClr val="bg1"/>
                </a:solidFill>
              </a:rPr>
              <a:t>Day</a:t>
            </a:r>
            <a:r>
              <a:rPr lang="it-IT" sz="1100" b="1" kern="0" dirty="0" smtClean="0">
                <a:solidFill>
                  <a:schemeClr val="bg1"/>
                </a:solidFill>
              </a:rPr>
              <a:t> – ENAV Malpensa </a:t>
            </a:r>
            <a:r>
              <a:rPr lang="it-IT" sz="1100" b="1" kern="0" dirty="0" err="1" smtClean="0">
                <a:solidFill>
                  <a:schemeClr val="bg1"/>
                </a:solidFill>
              </a:rPr>
              <a:t>Tower</a:t>
            </a:r>
            <a:endParaRPr lang="it-IT" sz="1100" b="1" kern="0" dirty="0" smtClean="0">
              <a:solidFill>
                <a:schemeClr val="bg1"/>
              </a:solidFill>
            </a:endParaRPr>
          </a:p>
          <a:p>
            <a:pPr algn="ctr" eaLnBrk="1" hangingPunct="1"/>
            <a:r>
              <a:rPr lang="it-IT" sz="1100" b="1" kern="0" dirty="0" smtClean="0">
                <a:solidFill>
                  <a:schemeClr val="bg1"/>
                </a:solidFill>
              </a:rPr>
              <a:t>11</a:t>
            </a:r>
            <a:r>
              <a:rPr lang="it-IT" sz="1100" b="1" kern="0" baseline="0" dirty="0" smtClean="0">
                <a:solidFill>
                  <a:schemeClr val="bg1"/>
                </a:solidFill>
              </a:rPr>
              <a:t> </a:t>
            </a:r>
            <a:r>
              <a:rPr lang="it-IT" sz="1100" b="1" kern="0" baseline="0" dirty="0" err="1" smtClean="0">
                <a:solidFill>
                  <a:schemeClr val="bg1"/>
                </a:solidFill>
              </a:rPr>
              <a:t>November</a:t>
            </a:r>
            <a:r>
              <a:rPr lang="it-IT" sz="1100" b="1" kern="0" baseline="0" dirty="0" smtClean="0">
                <a:solidFill>
                  <a:schemeClr val="bg1"/>
                </a:solidFill>
              </a:rPr>
              <a:t> 2016</a:t>
            </a:r>
            <a:endParaRPr lang="en-GB" sz="1100" b="1" kern="0" dirty="0">
              <a:solidFill>
                <a:schemeClr val="bg1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145" y="433495"/>
            <a:ext cx="1352727" cy="126731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5"/>
            <a:ext cx="1794605" cy="115212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96" y="906435"/>
            <a:ext cx="2731346" cy="68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1374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F2EB63-6332-4FDE-90B4-93505CEEA7AC}" type="slidenum">
              <a:rPr lang="en-GB" altLang="it-IT"/>
              <a:pPr/>
              <a:t>‹N›</a:t>
            </a:fld>
            <a:endParaRPr lang="en-GB" altLang="it-IT"/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5640"/>
            <a:ext cx="1296143" cy="69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270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4_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417513"/>
            <a:ext cx="6629400" cy="105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 smtClean="0"/>
              <a:t>Fare clic per modificare stile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6629400" cy="40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 smtClean="0"/>
              <a:t>Fare clic per modificare gli stili del testo dello schema</a:t>
            </a:r>
          </a:p>
          <a:p>
            <a:pPr lvl="1"/>
            <a:r>
              <a:rPr lang="en-GB" altLang="it-IT" smtClean="0"/>
              <a:t>Secondo livello</a:t>
            </a:r>
          </a:p>
          <a:p>
            <a:pPr lvl="2"/>
            <a:r>
              <a:rPr lang="en-GB" altLang="it-IT" smtClean="0"/>
              <a:t>Terzo livello</a:t>
            </a:r>
          </a:p>
          <a:p>
            <a:pPr lvl="3"/>
            <a:r>
              <a:rPr lang="en-GB" altLang="it-IT" smtClean="0"/>
              <a:t>Quarto livello</a:t>
            </a:r>
          </a:p>
          <a:p>
            <a:pPr lvl="4"/>
            <a:r>
              <a:rPr lang="en-GB" altLang="it-IT" smtClean="0"/>
              <a:t>Quinto livello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332538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33A0"/>
                </a:solidFill>
                <a:latin typeface="Calibri" pitchFamily="34" charset="0"/>
              </a:defRPr>
            </a:lvl1pPr>
          </a:lstStyle>
          <a:p>
            <a:fld id="{888D87EB-D5C7-4F0F-8A9D-9A51C9C34CCA}" type="slidenum">
              <a:rPr lang="en-GB" altLang="it-IT"/>
              <a:pPr/>
              <a:t>‹N›</a:t>
            </a:fld>
            <a:endParaRPr lang="en-GB" altLang="it-IT"/>
          </a:p>
        </p:txBody>
      </p:sp>
      <p:sp>
        <p:nvSpPr>
          <p:cNvPr id="2" name="TextBox 2"/>
          <p:cNvSpPr txBox="1">
            <a:spLocks noChangeArrowheads="1"/>
          </p:cNvSpPr>
          <p:nvPr userDrawn="1"/>
        </p:nvSpPr>
        <p:spPr bwMode="auto">
          <a:xfrm>
            <a:off x="2411413" y="6430963"/>
            <a:ext cx="244792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it-IT" sz="1000" dirty="0" smtClean="0">
                <a:solidFill>
                  <a:srgbClr val="0033A0"/>
                </a:solidFill>
                <a:latin typeface="Calibri" pitchFamily="34" charset="0"/>
              </a:rPr>
              <a:t>RACOON</a:t>
            </a:r>
            <a:r>
              <a:rPr lang="en-US" altLang="it-IT" sz="1000" baseline="0" dirty="0" smtClean="0">
                <a:solidFill>
                  <a:srgbClr val="0033A0"/>
                </a:solidFill>
                <a:latin typeface="Calibri" pitchFamily="34" charset="0"/>
              </a:rPr>
              <a:t> Open Day – 11 November 2016</a:t>
            </a:r>
            <a:endParaRPr lang="en-US" altLang="it-IT" sz="1000" dirty="0">
              <a:solidFill>
                <a:srgbClr val="0033A0"/>
              </a:solidFill>
              <a:latin typeface="Calibri" pitchFamily="34" charset="0"/>
            </a:endParaRPr>
          </a:p>
        </p:txBody>
      </p:sp>
      <p:sp>
        <p:nvSpPr>
          <p:cNvPr id="7" name="Rettangolo 6"/>
          <p:cNvSpPr/>
          <p:nvPr userDrawn="1"/>
        </p:nvSpPr>
        <p:spPr bwMode="auto">
          <a:xfrm>
            <a:off x="835249" y="6231331"/>
            <a:ext cx="1296144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88640"/>
            <a:ext cx="737838" cy="691249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37" y="6309320"/>
            <a:ext cx="1130427" cy="284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</p:sldLayoutIdLst>
  <p:timing>
    <p:tnLst>
      <p:par>
        <p:cTn id="1" dur="indefinite" restart="never" nodeType="tmRoot"/>
      </p:par>
    </p:tnLst>
  </p:timing>
  <p:hf hdr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rgbClr val="0033A0"/>
          </a:solidFill>
          <a:latin typeface="Calibri"/>
          <a:ea typeface="+mj-ea"/>
          <a:cs typeface="Calibri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rgbClr val="0033A0"/>
          </a:solidFill>
          <a:latin typeface="Calibri" pitchFamily="34" charset="0"/>
          <a:ea typeface="ＭＳ Ｐゴシック" charset="-128"/>
          <a:cs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rgbClr val="0033A0"/>
          </a:solidFill>
          <a:latin typeface="Calibri" pitchFamily="34" charset="0"/>
          <a:ea typeface="ＭＳ Ｐゴシック" charset="-128"/>
          <a:cs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rgbClr val="0033A0"/>
          </a:solidFill>
          <a:latin typeface="Calibri" pitchFamily="34" charset="0"/>
          <a:ea typeface="ＭＳ Ｐゴシック" charset="-128"/>
          <a:cs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rgbClr val="0033A0"/>
          </a:solidFill>
          <a:latin typeface="Calibri" pitchFamily="34" charset="0"/>
          <a:ea typeface="ＭＳ Ｐゴシック" charset="-128"/>
          <a:cs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4489"/>
          </a:solidFill>
          <a:latin typeface="Times New Roman" charset="0"/>
          <a:ea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4489"/>
          </a:solidFill>
          <a:latin typeface="Times New Roman" charset="0"/>
          <a:ea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4489"/>
          </a:solidFill>
          <a:latin typeface="Times New Roman" charset="0"/>
          <a:ea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4489"/>
          </a:solidFill>
          <a:latin typeface="Times New Roman" charset="0"/>
          <a:ea typeface="ＭＳ Ｐゴシック" charset="-128"/>
        </a:defRPr>
      </a:lvl9pPr>
    </p:titleStyle>
    <p:bodyStyle>
      <a:lvl1pPr marL="342900" indent="-342900" algn="l" rtl="0" fontAlgn="base">
        <a:lnSpc>
          <a:spcPts val="2000"/>
        </a:lnSpc>
        <a:spcBef>
          <a:spcPct val="20000"/>
        </a:spcBef>
        <a:spcAft>
          <a:spcPct val="0"/>
        </a:spcAft>
        <a:buChar char="•"/>
        <a:defRPr sz="1400">
          <a:solidFill>
            <a:srgbClr val="0033A0"/>
          </a:solidFill>
          <a:latin typeface="Calibri"/>
          <a:ea typeface="+mn-ea"/>
          <a:cs typeface="Calibri"/>
        </a:defRPr>
      </a:lvl1pPr>
      <a:lvl2pPr marL="742950" indent="-285750" algn="l" rtl="0" fontAlgn="base">
        <a:lnSpc>
          <a:spcPts val="2000"/>
        </a:lnSpc>
        <a:spcBef>
          <a:spcPct val="20000"/>
        </a:spcBef>
        <a:spcAft>
          <a:spcPct val="0"/>
        </a:spcAft>
        <a:buChar char="–"/>
        <a:defRPr sz="1400">
          <a:solidFill>
            <a:srgbClr val="0033A0"/>
          </a:solidFill>
          <a:latin typeface="Calibri"/>
          <a:ea typeface="+mn-ea"/>
          <a:cs typeface="Calibri"/>
        </a:defRPr>
      </a:lvl2pPr>
      <a:lvl3pPr marL="1143000" indent="-228600" algn="l" rtl="0" fontAlgn="base">
        <a:lnSpc>
          <a:spcPts val="2000"/>
        </a:lnSpc>
        <a:spcBef>
          <a:spcPct val="20000"/>
        </a:spcBef>
        <a:spcAft>
          <a:spcPct val="0"/>
        </a:spcAft>
        <a:buChar char="•"/>
        <a:defRPr sz="1400">
          <a:solidFill>
            <a:srgbClr val="0033A0"/>
          </a:solidFill>
          <a:latin typeface="Calibri"/>
          <a:ea typeface="+mn-ea"/>
          <a:cs typeface="Calibri"/>
        </a:defRPr>
      </a:lvl3pPr>
      <a:lvl4pPr marL="1562100" indent="-228600" algn="l" rtl="0" fontAlgn="base">
        <a:lnSpc>
          <a:spcPts val="2000"/>
        </a:lnSpc>
        <a:spcBef>
          <a:spcPct val="20000"/>
        </a:spcBef>
        <a:spcAft>
          <a:spcPct val="0"/>
        </a:spcAft>
        <a:buChar char="–"/>
        <a:defRPr sz="1400">
          <a:solidFill>
            <a:srgbClr val="0033A0"/>
          </a:solidFill>
          <a:latin typeface="Calibri"/>
          <a:ea typeface="+mn-ea"/>
          <a:cs typeface="Calibri"/>
        </a:defRPr>
      </a:lvl4pPr>
      <a:lvl5pPr marL="1981200" indent="-228600" algn="l" rtl="0" fontAlgn="base">
        <a:lnSpc>
          <a:spcPts val="2000"/>
        </a:lnSpc>
        <a:spcBef>
          <a:spcPct val="20000"/>
        </a:spcBef>
        <a:spcAft>
          <a:spcPct val="0"/>
        </a:spcAft>
        <a:buChar char="»"/>
        <a:defRPr sz="1400">
          <a:solidFill>
            <a:srgbClr val="0033A0"/>
          </a:solidFill>
          <a:latin typeface="Calibri"/>
          <a:ea typeface="+mn-ea"/>
          <a:cs typeface="Calibri"/>
        </a:defRPr>
      </a:lvl5pPr>
      <a:lvl6pPr marL="2438400" indent="-228600" algn="l" rtl="0" eaLnBrk="1" fontAlgn="base" hangingPunct="1">
        <a:lnSpc>
          <a:spcPts val="2000"/>
        </a:lnSpc>
        <a:spcBef>
          <a:spcPct val="20000"/>
        </a:spcBef>
        <a:spcAft>
          <a:spcPct val="0"/>
        </a:spcAft>
        <a:buChar char="»"/>
        <a:defRPr sz="1400">
          <a:solidFill>
            <a:srgbClr val="004489"/>
          </a:solidFill>
          <a:latin typeface="+mn-lt"/>
          <a:ea typeface="+mn-ea"/>
        </a:defRPr>
      </a:lvl6pPr>
      <a:lvl7pPr marL="2895600" indent="-228600" algn="l" rtl="0" eaLnBrk="1" fontAlgn="base" hangingPunct="1">
        <a:lnSpc>
          <a:spcPts val="2000"/>
        </a:lnSpc>
        <a:spcBef>
          <a:spcPct val="20000"/>
        </a:spcBef>
        <a:spcAft>
          <a:spcPct val="0"/>
        </a:spcAft>
        <a:buChar char="»"/>
        <a:defRPr sz="1400">
          <a:solidFill>
            <a:srgbClr val="004489"/>
          </a:solidFill>
          <a:latin typeface="+mn-lt"/>
          <a:ea typeface="+mn-ea"/>
        </a:defRPr>
      </a:lvl7pPr>
      <a:lvl8pPr marL="3352800" indent="-228600" algn="l" rtl="0" eaLnBrk="1" fontAlgn="base" hangingPunct="1">
        <a:lnSpc>
          <a:spcPts val="2000"/>
        </a:lnSpc>
        <a:spcBef>
          <a:spcPct val="20000"/>
        </a:spcBef>
        <a:spcAft>
          <a:spcPct val="0"/>
        </a:spcAft>
        <a:buChar char="»"/>
        <a:defRPr sz="1400">
          <a:solidFill>
            <a:srgbClr val="004489"/>
          </a:solidFill>
          <a:latin typeface="+mn-lt"/>
          <a:ea typeface="+mn-ea"/>
        </a:defRPr>
      </a:lvl8pPr>
      <a:lvl9pPr marL="3810000" indent="-228600" algn="l" rtl="0" eaLnBrk="1" fontAlgn="base" hangingPunct="1">
        <a:lnSpc>
          <a:spcPts val="2000"/>
        </a:lnSpc>
        <a:spcBef>
          <a:spcPct val="20000"/>
        </a:spcBef>
        <a:spcAft>
          <a:spcPct val="0"/>
        </a:spcAft>
        <a:buChar char="»"/>
        <a:defRPr sz="1400">
          <a:solidFill>
            <a:srgbClr val="004489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30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2"/>
          <p:cNvSpPr>
            <a:spLocks noGrp="1"/>
          </p:cNvSpPr>
          <p:nvPr>
            <p:ph type="ctrTitle"/>
          </p:nvPr>
        </p:nvSpPr>
        <p:spPr>
          <a:xfrm>
            <a:off x="1619250" y="2479675"/>
            <a:ext cx="4824413" cy="733425"/>
          </a:xfrm>
        </p:spPr>
        <p:txBody>
          <a:bodyPr/>
          <a:lstStyle/>
          <a:p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RACOON Operations</a:t>
            </a:r>
          </a:p>
        </p:txBody>
      </p:sp>
      <p:sp>
        <p:nvSpPr>
          <p:cNvPr id="4098" name="Subtitle 3"/>
          <p:cNvSpPr>
            <a:spLocks noGrp="1"/>
          </p:cNvSpPr>
          <p:nvPr>
            <p:ph type="subTitle" idx="1"/>
          </p:nvPr>
        </p:nvSpPr>
        <p:spPr>
          <a:xfrm>
            <a:off x="1619250" y="3500438"/>
            <a:ext cx="4824413" cy="914400"/>
          </a:xfrm>
        </p:spPr>
        <p:txBody>
          <a:bodyPr/>
          <a:lstStyle/>
          <a:p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Antonio </a:t>
            </a:r>
            <a:r>
              <a:rPr lang="en-US" altLang="it-IT" dirty="0" err="1" smtClean="0">
                <a:latin typeface="Calibri" pitchFamily="34" charset="0"/>
                <a:cs typeface="Calibri" pitchFamily="34" charset="0"/>
              </a:rPr>
              <a:t>Nuzzo</a:t>
            </a:r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– RACOON Operational Leader</a:t>
            </a:r>
            <a:endParaRPr lang="en-US" altLang="it-IT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Andrea </a:t>
            </a:r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De Innocentis – </a:t>
            </a:r>
            <a:r>
              <a:rPr lang="en-US" altLang="it-IT" dirty="0" err="1" smtClean="0">
                <a:latin typeface="Calibri" pitchFamily="34" charset="0"/>
                <a:cs typeface="Calibri" pitchFamily="34" charset="0"/>
              </a:rPr>
              <a:t>Linate</a:t>
            </a:r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 Operational Focal Point</a:t>
            </a:r>
          </a:p>
          <a:p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Matteo Ergotti – </a:t>
            </a:r>
            <a:r>
              <a:rPr lang="en-US" altLang="it-IT" dirty="0" err="1" smtClean="0">
                <a:latin typeface="Calibri" pitchFamily="34" charset="0"/>
                <a:cs typeface="Calibri" pitchFamily="34" charset="0"/>
              </a:rPr>
              <a:t>Malpensa</a:t>
            </a:r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 Operational Focal Point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Milano </a:t>
            </a:r>
            <a:r>
              <a:rPr lang="en-US" altLang="it-IT" dirty="0" err="1" smtClean="0">
                <a:latin typeface="Calibri" pitchFamily="34" charset="0"/>
                <a:cs typeface="Calibri" pitchFamily="34" charset="0"/>
              </a:rPr>
              <a:t>Linate</a:t>
            </a:r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 –LIML- Airport Layout    </a:t>
            </a: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D69D9C1-04D6-4972-A88A-36B29965DBD2}" type="slidenum">
              <a:rPr lang="en-GB" altLang="it-IT" sz="1000">
                <a:solidFill>
                  <a:srgbClr val="0033A0"/>
                </a:solidFill>
                <a:latin typeface="Calibri" pitchFamily="34" charset="0"/>
              </a:rPr>
              <a:pPr/>
              <a:t>2</a:t>
            </a:fld>
            <a:endParaRPr lang="en-GB" altLang="it-IT" sz="1000">
              <a:solidFill>
                <a:srgbClr val="0033A0"/>
              </a:solidFill>
              <a:latin typeface="Calibri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860032" y="5908029"/>
            <a:ext cx="2884093" cy="677108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spcAft>
                <a:spcPts val="1200"/>
              </a:spcAft>
              <a:defRPr sz="1800" b="1"/>
            </a:lvl1pPr>
          </a:lstStyle>
          <a:p>
            <a:r>
              <a:rPr lang="it-IT" sz="1400" dirty="0" smtClean="0"/>
              <a:t>2015 </a:t>
            </a:r>
            <a:r>
              <a:rPr lang="it-IT" sz="1400" dirty="0" err="1"/>
              <a:t>M</a:t>
            </a:r>
            <a:r>
              <a:rPr lang="it-IT" sz="1400" dirty="0" err="1" smtClean="0"/>
              <a:t>ovements</a:t>
            </a:r>
            <a:r>
              <a:rPr lang="it-IT" sz="1400" dirty="0" smtClean="0"/>
              <a:t>: </a:t>
            </a:r>
            <a:r>
              <a:rPr lang="it-IT" sz="1400" b="0" dirty="0" smtClean="0"/>
              <a:t>≈ 118.700</a:t>
            </a:r>
          </a:p>
          <a:p>
            <a:r>
              <a:rPr lang="it-IT" sz="1400" b="0" u="sng" dirty="0" smtClean="0">
                <a:solidFill>
                  <a:srgbClr val="FF0000"/>
                </a:solidFill>
              </a:rPr>
              <a:t>25% General </a:t>
            </a:r>
            <a:r>
              <a:rPr lang="it-IT" sz="1400" b="0" u="sng" dirty="0" err="1" smtClean="0">
                <a:solidFill>
                  <a:srgbClr val="FF0000"/>
                </a:solidFill>
              </a:rPr>
              <a:t>Aviation</a:t>
            </a:r>
            <a:r>
              <a:rPr lang="it-IT" sz="1400" b="0" u="sng" dirty="0" smtClean="0">
                <a:solidFill>
                  <a:srgbClr val="FF0000"/>
                </a:solidFill>
              </a:rPr>
              <a:t> </a:t>
            </a:r>
            <a:r>
              <a:rPr lang="it-IT" sz="1400" b="0" u="sng" dirty="0" err="1" smtClean="0">
                <a:solidFill>
                  <a:srgbClr val="FF0000"/>
                </a:solidFill>
              </a:rPr>
              <a:t>Traffic</a:t>
            </a:r>
            <a:endParaRPr lang="en-GB" sz="1400" b="0" u="sng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728"/>
            <a:ext cx="7848872" cy="4959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249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 dirty="0" err="1" smtClean="0">
                <a:latin typeface="Calibri" pitchFamily="34" charset="0"/>
                <a:cs typeface="Calibri" pitchFamily="34" charset="0"/>
              </a:rPr>
              <a:t>Linate</a:t>
            </a:r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 Tower Operational Layout</a:t>
            </a:r>
          </a:p>
        </p:txBody>
      </p:sp>
      <p:sp>
        <p:nvSpPr>
          <p:cNvPr id="61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 smtClean="0"/>
              <a:t>Layout operativo e cosa abbiamo </a:t>
            </a:r>
            <a:r>
              <a:rPr lang="it-IT" dirty="0" err="1" smtClean="0"/>
              <a:t>remortato</a:t>
            </a:r>
            <a:r>
              <a:rPr lang="it-IT" dirty="0" smtClean="0"/>
              <a:t> in RACOON (due cerchi per evidenziare posizioni </a:t>
            </a:r>
            <a:r>
              <a:rPr lang="it-IT" dirty="0" err="1" smtClean="0"/>
              <a:t>remotate</a:t>
            </a:r>
            <a:r>
              <a:rPr lang="it-IT" dirty="0" smtClean="0"/>
              <a:t>)</a:t>
            </a:r>
          </a:p>
          <a:p>
            <a:pPr lvl="0"/>
            <a:r>
              <a:rPr lang="it-IT" dirty="0" smtClean="0"/>
              <a:t>Hot Spot con immagine di hot significato (HP RWY 36)</a:t>
            </a:r>
          </a:p>
          <a:p>
            <a:pPr lvl="0"/>
            <a:r>
              <a:rPr lang="it-IT" altLang="it-IT" dirty="0" err="1" smtClean="0">
                <a:latin typeface="Calibri" pitchFamily="34" charset="0"/>
                <a:cs typeface="Calibri" pitchFamily="34" charset="0"/>
              </a:rPr>
              <a:t>Remotati</a:t>
            </a:r>
            <a:r>
              <a:rPr lang="it-IT" altLang="it-IT" dirty="0" smtClean="0">
                <a:latin typeface="Calibri" pitchFamily="34" charset="0"/>
                <a:cs typeface="Calibri" pitchFamily="34" charset="0"/>
              </a:rPr>
              <a:t> tutti i sistemi funzionali alla allo svolgimento dei task del CTA + nuovi sistemi </a:t>
            </a:r>
          </a:p>
          <a:p>
            <a:pPr lvl="0"/>
            <a:r>
              <a:rPr lang="it-IT" altLang="it-IT" dirty="0" smtClean="0">
                <a:latin typeface="Calibri" pitchFamily="34" charset="0"/>
                <a:cs typeface="Calibri" pitchFamily="34" charset="0"/>
              </a:rPr>
              <a:t>(immagine postazione operativa)</a:t>
            </a:r>
            <a:endParaRPr lang="en-US" altLang="it-IT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D69D9C1-04D6-4972-A88A-36B29965DBD2}" type="slidenum">
              <a:rPr lang="en-GB" altLang="it-IT" sz="1000">
                <a:solidFill>
                  <a:srgbClr val="0033A0"/>
                </a:solidFill>
                <a:latin typeface="Calibri" pitchFamily="34" charset="0"/>
              </a:rPr>
              <a:pPr/>
              <a:t>3</a:t>
            </a:fld>
            <a:endParaRPr lang="en-GB" altLang="it-IT" sz="1000">
              <a:solidFill>
                <a:srgbClr val="0033A0"/>
              </a:solidFill>
              <a:latin typeface="Calibri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15602"/>
            <a:ext cx="8226623" cy="4445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e 1"/>
          <p:cNvSpPr/>
          <p:nvPr/>
        </p:nvSpPr>
        <p:spPr bwMode="auto">
          <a:xfrm>
            <a:off x="1043608" y="1772816"/>
            <a:ext cx="2736304" cy="18002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8" name="Ovale 7"/>
          <p:cNvSpPr/>
          <p:nvPr/>
        </p:nvSpPr>
        <p:spPr bwMode="auto">
          <a:xfrm>
            <a:off x="5436096" y="1556792"/>
            <a:ext cx="3600400" cy="230425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786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47800" y="620689"/>
            <a:ext cx="6629400" cy="855686"/>
          </a:xfrm>
        </p:spPr>
        <p:txBody>
          <a:bodyPr/>
          <a:lstStyle/>
          <a:p>
            <a:r>
              <a:rPr lang="it-IT" dirty="0" smtClean="0"/>
              <a:t>INTEGRATION WITH NEW GENERATION SYSTEMS      			</a:t>
            </a:r>
            <a:r>
              <a:rPr lang="it-IT" sz="3200" b="1" dirty="0" smtClean="0"/>
              <a:t>LIML</a:t>
            </a:r>
            <a:endParaRPr lang="it-IT" sz="32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47800" y="1676400"/>
            <a:ext cx="6629400" cy="4272880"/>
          </a:xfrm>
        </p:spPr>
        <p:txBody>
          <a:bodyPr/>
          <a:lstStyle/>
          <a:p>
            <a:r>
              <a:rPr lang="it-IT" sz="1800" i="1" dirty="0" smtClean="0"/>
              <a:t>NOT ONLY WE DID REMOTE WHAT </a:t>
            </a:r>
            <a:r>
              <a:rPr lang="it-IT" sz="1800" i="1" dirty="0" err="1" smtClean="0"/>
              <a:t>ATCOs</a:t>
            </a:r>
            <a:r>
              <a:rPr lang="it-IT" sz="1800" i="1" dirty="0" smtClean="0"/>
              <a:t> USE TODAY….</a:t>
            </a:r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endParaRPr lang="it-IT" sz="1800" dirty="0" smtClean="0"/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endParaRPr lang="it-IT" sz="1800" dirty="0" smtClean="0"/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endParaRPr lang="it-IT" sz="1800" dirty="0" smtClean="0"/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endParaRPr lang="it-IT" sz="1800" dirty="0" smtClean="0"/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endParaRPr lang="it-IT" sz="1800" dirty="0" smtClean="0"/>
          </a:p>
          <a:p>
            <a:pPr marL="0" indent="0">
              <a:buNone/>
            </a:pPr>
            <a:endParaRPr lang="it-IT" sz="18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2EB63-6332-4FDE-90B4-93505CEEA7AC}" type="slidenum">
              <a:rPr lang="en-GB" altLang="it-IT" smtClean="0"/>
              <a:pPr/>
              <a:t>4</a:t>
            </a:fld>
            <a:endParaRPr lang="en-GB" altLang="it-IT"/>
          </a:p>
        </p:txBody>
      </p:sp>
      <p:pic>
        <p:nvPicPr>
          <p:cNvPr id="1026" name="Picture 2" descr="C:\Users\adeinnocentis\Desktop\IMG_62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204864"/>
            <a:ext cx="4416491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Racoon\P10000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3312368" cy="248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45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47800" y="620689"/>
            <a:ext cx="6629400" cy="855686"/>
          </a:xfrm>
        </p:spPr>
        <p:txBody>
          <a:bodyPr/>
          <a:lstStyle/>
          <a:p>
            <a:r>
              <a:rPr lang="it-IT" dirty="0" smtClean="0"/>
              <a:t>INTEGRATION WITH NEW GENERATION SYSTEMS      			</a:t>
            </a:r>
            <a:r>
              <a:rPr lang="it-IT" sz="3200" b="1" dirty="0" smtClean="0"/>
              <a:t>LIML</a:t>
            </a:r>
            <a:endParaRPr lang="it-IT" sz="32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47800" y="1676400"/>
            <a:ext cx="6629400" cy="4272880"/>
          </a:xfrm>
        </p:spPr>
        <p:txBody>
          <a:bodyPr/>
          <a:lstStyle/>
          <a:p>
            <a:endParaRPr lang="it-IT" sz="1800" i="1" dirty="0" smtClean="0"/>
          </a:p>
          <a:p>
            <a:r>
              <a:rPr lang="it-IT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WE INTEGRATED NEW GENERATION SYSTEMS</a:t>
            </a:r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endParaRPr lang="it-IT" sz="1800" dirty="0" smtClean="0"/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endParaRPr lang="it-IT" sz="1800" dirty="0" smtClean="0"/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endParaRPr lang="it-IT" sz="1800" dirty="0" smtClean="0"/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endParaRPr lang="it-IT" sz="1800" dirty="0" smtClean="0"/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endParaRPr lang="it-IT" sz="1800" dirty="0" smtClean="0"/>
          </a:p>
          <a:p>
            <a:pPr marL="0" indent="0">
              <a:buNone/>
            </a:pPr>
            <a:endParaRPr lang="it-IT" sz="18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2EB63-6332-4FDE-90B4-93505CEEA7AC}" type="slidenum">
              <a:rPr lang="en-GB" altLang="it-IT" smtClean="0"/>
              <a:pPr/>
              <a:t>5</a:t>
            </a:fld>
            <a:endParaRPr lang="en-GB" altLang="it-IT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84547"/>
            <a:ext cx="31845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294682"/>
            <a:ext cx="3431654" cy="1117425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4377662"/>
            <a:ext cx="1368152" cy="835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" descr="http://central/eng/ATMEngineering/SiteAssets/NAVCANatm%20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27130"/>
            <a:ext cx="2595686" cy="50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25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Milano </a:t>
            </a:r>
            <a:r>
              <a:rPr lang="en-US" altLang="it-IT" dirty="0" err="1" smtClean="0">
                <a:latin typeface="Calibri" pitchFamily="34" charset="0"/>
                <a:cs typeface="Calibri" pitchFamily="34" charset="0"/>
              </a:rPr>
              <a:t>Linate</a:t>
            </a:r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 –LIML- Camera Layout    </a:t>
            </a: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D69D9C1-04D6-4972-A88A-36B29965DBD2}" type="slidenum">
              <a:rPr lang="en-GB" altLang="it-IT" sz="1000">
                <a:solidFill>
                  <a:srgbClr val="0033A0"/>
                </a:solidFill>
                <a:latin typeface="Calibri" pitchFamily="34" charset="0"/>
              </a:rPr>
              <a:pPr/>
              <a:t>6</a:t>
            </a:fld>
            <a:endParaRPr lang="en-GB" altLang="it-IT" sz="1000">
              <a:solidFill>
                <a:srgbClr val="0033A0"/>
              </a:solidFill>
              <a:latin typeface="Calibri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6624736" cy="349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09120"/>
            <a:ext cx="932481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697561"/>
            <a:ext cx="2274471" cy="127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717" y="4811950"/>
            <a:ext cx="2033727" cy="114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14" name="Rettangolo 13"/>
          <p:cNvSpPr/>
          <p:nvPr/>
        </p:nvSpPr>
        <p:spPr>
          <a:xfrm>
            <a:off x="7020272" y="1772816"/>
            <a:ext cx="201540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it-IT" sz="14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Visible</a:t>
            </a:r>
            <a:r>
              <a:rPr lang="it-IT" sz="1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sz="1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PTZ camera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en-US" sz="1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Fixed </a:t>
            </a:r>
            <a:r>
              <a:rPr lang="en-US" sz="1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visible cameras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it-IT" sz="1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Outdoor </a:t>
            </a:r>
            <a:r>
              <a:rPr lang="it-IT" sz="14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microphone</a:t>
            </a:r>
            <a:endParaRPr lang="it-IT" sz="1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it-IT" sz="1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t-IT" sz="1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Night </a:t>
            </a:r>
            <a:r>
              <a:rPr lang="it-IT" sz="14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vision</a:t>
            </a:r>
            <a:endParaRPr lang="it-IT" sz="1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t-IT" sz="14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Tracking</a:t>
            </a:r>
            <a:endParaRPr lang="it-IT" sz="1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t-IT" sz="14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Zooming</a:t>
            </a:r>
            <a:endParaRPr lang="it-IT" sz="1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t-IT" sz="14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Enhanced</a:t>
            </a:r>
            <a:r>
              <a:rPr lang="it-IT" sz="1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sz="14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view</a:t>
            </a:r>
            <a:endParaRPr lang="it-IT" sz="1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86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2EB63-6332-4FDE-90B4-93505CEEA7AC}" type="slidenum">
              <a:rPr lang="en-GB" altLang="it-IT" smtClean="0"/>
              <a:pPr/>
              <a:t>7</a:t>
            </a:fld>
            <a:endParaRPr lang="en-GB" altLang="it-IT"/>
          </a:p>
        </p:txBody>
      </p:sp>
      <p:pic>
        <p:nvPicPr>
          <p:cNvPr id="2050" name="Picture 2" descr="C:\Users\adeinnocentis\Desktop\IMG_02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366" y="3620244"/>
            <a:ext cx="297633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einnocentis\Desktop\IMG-20160729-WA0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2" y="3645024"/>
            <a:ext cx="297633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561" y="764704"/>
            <a:ext cx="3852969" cy="270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56792"/>
            <a:ext cx="2231893" cy="435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499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                   </a:t>
            </a:r>
            <a:r>
              <a:rPr lang="it-IT" sz="2800" b="1" dirty="0" smtClean="0"/>
              <a:t>SURVEILLANCE</a:t>
            </a:r>
            <a:endParaRPr lang="it-IT" sz="28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2EB63-6332-4FDE-90B4-93505CEEA7AC}" type="slidenum">
              <a:rPr lang="en-GB" altLang="it-IT" smtClean="0"/>
              <a:pPr/>
              <a:t>8</a:t>
            </a:fld>
            <a:endParaRPr lang="en-GB" alt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498450" y="836712"/>
            <a:ext cx="1553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BEFORE</a:t>
            </a:r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93" y="1299915"/>
            <a:ext cx="2927641" cy="245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6344344" y="836711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LATER</a:t>
            </a:r>
            <a:endParaRPr lang="it-IT" dirty="0"/>
          </a:p>
        </p:txBody>
      </p:sp>
      <p:pic>
        <p:nvPicPr>
          <p:cNvPr id="307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36" y="4093109"/>
            <a:ext cx="3102021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964" y="1299915"/>
            <a:ext cx="3377380" cy="2273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 descr="C:\Users\adeinnocentis\Desktop\IMG_644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042" y="3847306"/>
            <a:ext cx="3126301" cy="234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655605"/>
            <a:ext cx="1726431" cy="383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575" y="2506663"/>
            <a:ext cx="4508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986" y="4941168"/>
            <a:ext cx="4508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470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6629400" cy="1058862"/>
          </a:xfrm>
        </p:spPr>
        <p:txBody>
          <a:bodyPr/>
          <a:lstStyle/>
          <a:p>
            <a:r>
              <a:rPr lang="it-IT" b="1" dirty="0" smtClean="0"/>
              <a:t>                                </a:t>
            </a:r>
            <a:r>
              <a:rPr lang="it-IT" sz="3200" b="1" dirty="0" smtClean="0"/>
              <a:t>EFPS</a:t>
            </a:r>
            <a:endParaRPr lang="it-IT" sz="32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2EB63-6332-4FDE-90B4-93505CEEA7AC}" type="slidenum">
              <a:rPr lang="en-GB" altLang="it-IT" smtClean="0"/>
              <a:pPr/>
              <a:t>9</a:t>
            </a:fld>
            <a:endParaRPr lang="en-GB" alt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498450" y="987277"/>
            <a:ext cx="1625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BEFORE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6344344" y="980728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LATER</a:t>
            </a:r>
            <a:endParaRPr lang="it-IT" dirty="0"/>
          </a:p>
        </p:txBody>
      </p:sp>
      <p:sp>
        <p:nvSpPr>
          <p:cNvPr id="6" name="Freccia a destra 5"/>
          <p:cNvSpPr/>
          <p:nvPr/>
        </p:nvSpPr>
        <p:spPr bwMode="auto">
          <a:xfrm>
            <a:off x="3485406" y="3150541"/>
            <a:ext cx="432048" cy="447625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pic>
        <p:nvPicPr>
          <p:cNvPr id="4099" name="Picture 3" descr="C:\Users\adeinnocentis\Desktop\IMG_64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957665"/>
            <a:ext cx="5048330" cy="28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einnocentis\Desktop\IMG_64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2941328" cy="392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301208"/>
            <a:ext cx="2444750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88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Milano </a:t>
            </a:r>
            <a:r>
              <a:rPr lang="en-US" altLang="it-IT" dirty="0" err="1" smtClean="0">
                <a:latin typeface="Calibri" pitchFamily="34" charset="0"/>
                <a:cs typeface="Calibri" pitchFamily="34" charset="0"/>
              </a:rPr>
              <a:t>Linate</a:t>
            </a:r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 –LIML- Camera Layout    </a:t>
            </a: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D69D9C1-04D6-4972-A88A-36B29965DBD2}" type="slidenum">
              <a:rPr lang="en-GB" altLang="it-IT" sz="1000">
                <a:solidFill>
                  <a:srgbClr val="0033A0"/>
                </a:solidFill>
                <a:latin typeface="Calibri" pitchFamily="34" charset="0"/>
              </a:rPr>
              <a:pPr/>
              <a:t>10</a:t>
            </a:fld>
            <a:endParaRPr lang="en-GB" altLang="it-IT" sz="1000">
              <a:solidFill>
                <a:srgbClr val="0033A0"/>
              </a:solidFill>
              <a:latin typeface="Calibri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6624736" cy="3492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09120"/>
            <a:ext cx="932481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697561"/>
            <a:ext cx="2274471" cy="127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717" y="4811950"/>
            <a:ext cx="2033727" cy="114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ttangolo 13"/>
          <p:cNvSpPr/>
          <p:nvPr/>
        </p:nvSpPr>
        <p:spPr>
          <a:xfrm>
            <a:off x="7020272" y="1772816"/>
            <a:ext cx="201540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it-IT" sz="1400" b="1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Visible</a:t>
            </a:r>
            <a:r>
              <a:rPr lang="it-IT" sz="1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sz="1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PTZ camera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en-US" sz="1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Fixed </a:t>
            </a:r>
            <a:r>
              <a:rPr lang="en-US" sz="1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visible cameras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it-IT" sz="14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Outdoor </a:t>
            </a:r>
            <a:r>
              <a:rPr lang="it-IT" sz="14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microphone</a:t>
            </a:r>
            <a:endParaRPr lang="it-IT" sz="1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it-IT" sz="1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t-IT" sz="1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Night </a:t>
            </a:r>
            <a:r>
              <a:rPr lang="it-IT" sz="14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vision</a:t>
            </a:r>
            <a:endParaRPr lang="it-IT" sz="1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t-IT" sz="14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Tracking</a:t>
            </a:r>
            <a:endParaRPr lang="it-IT" sz="1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t-IT" sz="14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Zooming</a:t>
            </a:r>
            <a:endParaRPr lang="it-IT" sz="1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it-IT" sz="14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Enhanced</a:t>
            </a:r>
            <a:r>
              <a:rPr lang="it-IT" sz="1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sz="14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view</a:t>
            </a:r>
            <a:endParaRPr lang="it-IT" sz="1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612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Safety in RACOON</a:t>
            </a: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D69D9C1-04D6-4972-A88A-36B29965DBD2}" type="slidenum">
              <a:rPr lang="en-GB" altLang="it-IT" sz="1000">
                <a:solidFill>
                  <a:srgbClr val="0033A0"/>
                </a:solidFill>
                <a:latin typeface="Calibri" pitchFamily="34" charset="0"/>
              </a:rPr>
              <a:pPr/>
              <a:t>11</a:t>
            </a:fld>
            <a:endParaRPr lang="en-GB" altLang="it-IT" sz="1000">
              <a:solidFill>
                <a:srgbClr val="0033A0"/>
              </a:solidFill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102" y="2276872"/>
            <a:ext cx="2523314" cy="24403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971600" y="1052736"/>
            <a:ext cx="6629400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3pPr>
            <a:lvl4pPr marL="1562100" indent="-2286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4pPr>
            <a:lvl5pPr marL="1981200" indent="-2286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5pPr>
            <a:lvl6pPr marL="24384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6pPr>
            <a:lvl7pPr marL="28956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7pPr>
            <a:lvl8pPr marL="33528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8pPr>
            <a:lvl9pPr marL="38100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9pPr>
          </a:lstStyle>
          <a:p>
            <a:r>
              <a:rPr lang="it-IT" dirty="0" err="1" smtClean="0"/>
              <a:t>Safety</a:t>
            </a:r>
            <a:r>
              <a:rPr lang="it-IT" dirty="0" smtClean="0"/>
              <a:t> </a:t>
            </a:r>
            <a:r>
              <a:rPr lang="it-IT" dirty="0" err="1" smtClean="0"/>
              <a:t>issues</a:t>
            </a:r>
            <a:r>
              <a:rPr lang="it-IT" dirty="0" smtClean="0"/>
              <a:t> </a:t>
            </a:r>
            <a:r>
              <a:rPr lang="it-IT" dirty="0" err="1" smtClean="0"/>
              <a:t>considered</a:t>
            </a:r>
            <a:r>
              <a:rPr lang="it-IT" dirty="0" smtClean="0"/>
              <a:t> </a:t>
            </a:r>
            <a:r>
              <a:rPr lang="it-IT" dirty="0" err="1" smtClean="0"/>
              <a:t>since</a:t>
            </a:r>
            <a:r>
              <a:rPr lang="it-IT" dirty="0" smtClean="0"/>
              <a:t> Project Kick off Meeting</a:t>
            </a:r>
          </a:p>
          <a:p>
            <a:r>
              <a:rPr lang="it-IT" dirty="0" err="1" smtClean="0"/>
              <a:t>Italian</a:t>
            </a:r>
            <a:r>
              <a:rPr lang="it-IT" dirty="0" smtClean="0"/>
              <a:t> </a:t>
            </a:r>
            <a:r>
              <a:rPr lang="it-IT" dirty="0" err="1" smtClean="0"/>
              <a:t>Regulator</a:t>
            </a:r>
            <a:r>
              <a:rPr lang="it-IT" dirty="0" smtClean="0"/>
              <a:t> (ENAC) and </a:t>
            </a:r>
            <a:r>
              <a:rPr lang="it-IT" dirty="0" err="1" smtClean="0"/>
              <a:t>Airspace</a:t>
            </a:r>
            <a:r>
              <a:rPr lang="it-IT" dirty="0" smtClean="0"/>
              <a:t>  </a:t>
            </a:r>
            <a:r>
              <a:rPr lang="it-IT" dirty="0" err="1" smtClean="0"/>
              <a:t>Users</a:t>
            </a:r>
            <a:r>
              <a:rPr lang="it-IT" dirty="0" smtClean="0"/>
              <a:t> </a:t>
            </a:r>
            <a:r>
              <a:rPr lang="it-IT" dirty="0" err="1" smtClean="0"/>
              <a:t>always</a:t>
            </a:r>
            <a:r>
              <a:rPr lang="it-IT" dirty="0" smtClean="0"/>
              <a:t> in the </a:t>
            </a:r>
            <a:r>
              <a:rPr lang="it-IT" dirty="0" err="1" smtClean="0"/>
              <a:t>loop</a:t>
            </a:r>
            <a:endParaRPr lang="it-IT" dirty="0" smtClean="0"/>
          </a:p>
          <a:p>
            <a:r>
              <a:rPr lang="it-IT" dirty="0" smtClean="0"/>
              <a:t>Complete </a:t>
            </a:r>
            <a:r>
              <a:rPr lang="it-IT" dirty="0" err="1" smtClean="0"/>
              <a:t>Safety</a:t>
            </a:r>
            <a:r>
              <a:rPr lang="it-IT" dirty="0" smtClean="0"/>
              <a:t> </a:t>
            </a:r>
            <a:r>
              <a:rPr lang="it-IT" dirty="0" err="1" smtClean="0"/>
              <a:t>Assessment</a:t>
            </a:r>
            <a:r>
              <a:rPr lang="it-IT" dirty="0" smtClean="0"/>
              <a:t> </a:t>
            </a:r>
            <a:r>
              <a:rPr lang="it-IT" dirty="0" err="1" smtClean="0"/>
              <a:t>delivered</a:t>
            </a:r>
            <a:r>
              <a:rPr lang="it-IT" dirty="0" smtClean="0"/>
              <a:t> in </a:t>
            </a:r>
            <a:r>
              <a:rPr lang="it-IT" dirty="0" err="1" smtClean="0"/>
              <a:t>July</a:t>
            </a:r>
            <a:r>
              <a:rPr lang="it-IT" dirty="0" smtClean="0"/>
              <a:t> 2016</a:t>
            </a:r>
          </a:p>
          <a:p>
            <a:r>
              <a:rPr lang="it-IT" dirty="0" err="1" smtClean="0"/>
              <a:t>Recommendations</a:t>
            </a:r>
            <a:r>
              <a:rPr lang="it-IT" dirty="0" smtClean="0"/>
              <a:t> and </a:t>
            </a:r>
            <a:r>
              <a:rPr lang="it-IT" dirty="0" err="1" smtClean="0"/>
              <a:t>Nominal</a:t>
            </a:r>
            <a:r>
              <a:rPr lang="it-IT" dirty="0" smtClean="0"/>
              <a:t> </a:t>
            </a:r>
            <a:r>
              <a:rPr lang="it-IT" dirty="0" err="1" smtClean="0"/>
              <a:t>Conditions</a:t>
            </a:r>
            <a:r>
              <a:rPr lang="it-IT" dirty="0" smtClean="0"/>
              <a:t> for Flight Trials </a:t>
            </a:r>
            <a:r>
              <a:rPr lang="it-IT" dirty="0" err="1" smtClean="0"/>
              <a:t>execution</a:t>
            </a:r>
            <a:r>
              <a:rPr lang="it-IT" dirty="0" smtClean="0"/>
              <a:t> :</a:t>
            </a:r>
          </a:p>
          <a:p>
            <a:pPr lvl="1">
              <a:buFont typeface="Wingdings" pitchFamily="2" charset="2"/>
              <a:buChar char="Ø"/>
            </a:pPr>
            <a:r>
              <a:rPr lang="en-US" sz="1050" u="sng" dirty="0" smtClean="0"/>
              <a:t>Frequency override </a:t>
            </a:r>
            <a:r>
              <a:rPr lang="en-US" sz="1050" dirty="0" smtClean="0"/>
              <a:t>tested and working</a:t>
            </a:r>
          </a:p>
          <a:p>
            <a:pPr lvl="1">
              <a:buFont typeface="Wingdings" pitchFamily="2" charset="2"/>
              <a:buChar char="Ø"/>
            </a:pPr>
            <a:r>
              <a:rPr lang="en-US" sz="1050" dirty="0" smtClean="0"/>
              <a:t>Visibility not less than 3000 m</a:t>
            </a:r>
          </a:p>
          <a:p>
            <a:pPr lvl="1">
              <a:buFont typeface="Wingdings" pitchFamily="2" charset="2"/>
              <a:buChar char="Ø"/>
            </a:pPr>
            <a:r>
              <a:rPr lang="en-US" sz="1050" dirty="0" smtClean="0"/>
              <a:t>Clouds not worse than BROKEN 1000 ft.</a:t>
            </a:r>
          </a:p>
          <a:p>
            <a:pPr lvl="1">
              <a:buFont typeface="Wingdings" pitchFamily="2" charset="2"/>
              <a:buChar char="Ø"/>
            </a:pPr>
            <a:r>
              <a:rPr lang="en-US" sz="1050" dirty="0" smtClean="0"/>
              <a:t>No shower rain conditions</a:t>
            </a:r>
          </a:p>
          <a:p>
            <a:pPr lvl="1">
              <a:buFont typeface="Wingdings" pitchFamily="2" charset="2"/>
              <a:buChar char="Ø"/>
            </a:pPr>
            <a:r>
              <a:rPr lang="en-US" sz="1050" dirty="0" smtClean="0"/>
              <a:t>Good Runway breaking action</a:t>
            </a:r>
          </a:p>
          <a:p>
            <a:pPr lvl="1">
              <a:buFont typeface="Wingdings" pitchFamily="2" charset="2"/>
              <a:buChar char="Ø"/>
            </a:pPr>
            <a:r>
              <a:rPr lang="en-US" sz="1050" dirty="0" smtClean="0"/>
              <a:t>No wind-shear reports</a:t>
            </a:r>
          </a:p>
          <a:p>
            <a:pPr lvl="1">
              <a:buFont typeface="Wingdings" pitchFamily="2" charset="2"/>
              <a:buChar char="Ø"/>
            </a:pPr>
            <a:r>
              <a:rPr lang="en-US" sz="1050" dirty="0" smtClean="0"/>
              <a:t>RWY 36 in LIML - 35 R/L in LIMC in use</a:t>
            </a:r>
          </a:p>
          <a:p>
            <a:pPr lvl="1">
              <a:buFont typeface="Wingdings" pitchFamily="2" charset="2"/>
              <a:buChar char="Ø"/>
            </a:pPr>
            <a:r>
              <a:rPr lang="en-US" sz="1050" dirty="0" smtClean="0"/>
              <a:t>No visual approach allowed</a:t>
            </a:r>
          </a:p>
          <a:p>
            <a:pPr lvl="1">
              <a:buFont typeface="Wingdings" pitchFamily="2" charset="2"/>
              <a:buChar char="Ø"/>
            </a:pPr>
            <a:r>
              <a:rPr lang="en-US" sz="1050" dirty="0" smtClean="0"/>
              <a:t>Reduced VFR activity</a:t>
            </a:r>
          </a:p>
          <a:p>
            <a:pPr lvl="1">
              <a:buFont typeface="Wingdings" pitchFamily="2" charset="2"/>
              <a:buChar char="Ø"/>
            </a:pPr>
            <a:r>
              <a:rPr lang="en-US" sz="1050" dirty="0" smtClean="0"/>
              <a:t>Prefix “Remote” to be used before “TWR” in every Remote TWR communication to AUs involved in the validation activities</a:t>
            </a:r>
          </a:p>
          <a:p>
            <a:pPr lvl="1">
              <a:buFont typeface="Wingdings" pitchFamily="2" charset="2"/>
              <a:buChar char="Ø"/>
            </a:pPr>
            <a:r>
              <a:rPr lang="en-US" sz="1050" dirty="0" smtClean="0"/>
              <a:t>NOTAM to be published to inform AUs about validation activities</a:t>
            </a:r>
          </a:p>
          <a:p>
            <a:pPr lvl="1">
              <a:buFont typeface="Wingdings" pitchFamily="2" charset="2"/>
              <a:buChar char="Ø"/>
            </a:pPr>
            <a:r>
              <a:rPr lang="en-US" sz="1050" dirty="0" smtClean="0"/>
              <a:t>ATIS message when Live Trials in progress</a:t>
            </a:r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645024"/>
            <a:ext cx="1987904" cy="2809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Trial organization</a:t>
            </a: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D69D9C1-04D6-4972-A88A-36B29965DBD2}" type="slidenum">
              <a:rPr lang="en-GB" altLang="it-IT" sz="1000">
                <a:solidFill>
                  <a:srgbClr val="0033A0"/>
                </a:solidFill>
                <a:latin typeface="Calibri" pitchFamily="34" charset="0"/>
              </a:rPr>
              <a:pPr/>
              <a:t>12</a:t>
            </a:fld>
            <a:endParaRPr lang="en-GB" altLang="it-IT" sz="1000">
              <a:solidFill>
                <a:srgbClr val="0033A0"/>
              </a:solidFill>
              <a:latin typeface="Calibri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908720"/>
            <a:ext cx="3707854" cy="3594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sellaDiTesto 9"/>
          <p:cNvSpPr txBox="1"/>
          <p:nvPr/>
        </p:nvSpPr>
        <p:spPr>
          <a:xfrm rot="19556939">
            <a:off x="1315533" y="2661849"/>
            <a:ext cx="4983513" cy="954107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it-IT" sz="2800" b="1" dirty="0" err="1" smtClean="0">
                <a:latin typeface="Calibri" pitchFamily="34" charset="0"/>
              </a:rPr>
              <a:t>Result</a:t>
            </a:r>
            <a:r>
              <a:rPr lang="it-IT" sz="2800" b="1" dirty="0" smtClean="0">
                <a:latin typeface="Calibri" pitchFamily="34" charset="0"/>
              </a:rPr>
              <a:t>: </a:t>
            </a:r>
            <a:r>
              <a:rPr lang="it-IT" sz="2800" b="1" dirty="0" smtClean="0">
                <a:solidFill>
                  <a:srgbClr val="FF0000"/>
                </a:solidFill>
                <a:latin typeface="Calibri" pitchFamily="34" charset="0"/>
              </a:rPr>
              <a:t>82 </a:t>
            </a:r>
            <a:r>
              <a:rPr lang="it-IT" sz="2800" b="1" dirty="0" smtClean="0">
                <a:latin typeface="Calibri" pitchFamily="34" charset="0"/>
              </a:rPr>
              <a:t>Commercial </a:t>
            </a:r>
            <a:r>
              <a:rPr lang="it-IT" sz="2800" b="1" dirty="0" err="1" smtClean="0">
                <a:latin typeface="Calibri" pitchFamily="34" charset="0"/>
              </a:rPr>
              <a:t>Flights</a:t>
            </a:r>
            <a:r>
              <a:rPr lang="it-IT" sz="2800" b="1" dirty="0" smtClean="0">
                <a:latin typeface="Calibri" pitchFamily="34" charset="0"/>
              </a:rPr>
              <a:t> </a:t>
            </a:r>
            <a:r>
              <a:rPr lang="it-IT" sz="2800" b="1" dirty="0" err="1" smtClean="0">
                <a:latin typeface="Calibri" pitchFamily="34" charset="0"/>
              </a:rPr>
              <a:t>controlled</a:t>
            </a:r>
            <a:r>
              <a:rPr lang="it-IT" sz="2800" b="1" dirty="0" smtClean="0">
                <a:latin typeface="Calibri" pitchFamily="34" charset="0"/>
              </a:rPr>
              <a:t> </a:t>
            </a:r>
            <a:r>
              <a:rPr lang="it-IT" sz="2800" b="1" dirty="0" err="1" smtClean="0">
                <a:latin typeface="Calibri" pitchFamily="34" charset="0"/>
              </a:rPr>
              <a:t>remotely</a:t>
            </a:r>
            <a:endParaRPr lang="it-IT" sz="2800" b="1" dirty="0">
              <a:latin typeface="Calibri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11560" y="1268760"/>
            <a:ext cx="6629400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3pPr>
            <a:lvl4pPr marL="1562100" indent="-2286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4pPr>
            <a:lvl5pPr marL="1981200" indent="-2286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5pPr>
            <a:lvl6pPr marL="24384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6pPr>
            <a:lvl7pPr marL="28956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7pPr>
            <a:lvl8pPr marL="33528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8pPr>
            <a:lvl9pPr marL="38100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9pPr>
          </a:lstStyle>
          <a:p>
            <a:pPr>
              <a:spcAft>
                <a:spcPts val="600"/>
              </a:spcAft>
            </a:pPr>
            <a:r>
              <a:rPr lang="it-IT" sz="1800" dirty="0" smtClean="0"/>
              <a:t>Platform </a:t>
            </a:r>
            <a:r>
              <a:rPr lang="it-IT" sz="1800" dirty="0" err="1" smtClean="0"/>
              <a:t>Operational</a:t>
            </a:r>
            <a:r>
              <a:rPr lang="it-IT" sz="1800" dirty="0" smtClean="0"/>
              <a:t> </a:t>
            </a:r>
            <a:r>
              <a:rPr lang="it-IT" sz="1800" dirty="0" err="1" smtClean="0"/>
              <a:t>acceptance</a:t>
            </a:r>
            <a:endParaRPr lang="it-IT" sz="1800" dirty="0" smtClean="0"/>
          </a:p>
          <a:p>
            <a:pPr>
              <a:spcAft>
                <a:spcPts val="600"/>
              </a:spcAft>
            </a:pPr>
            <a:r>
              <a:rPr lang="it-IT" sz="1800" dirty="0" err="1" smtClean="0"/>
              <a:t>ATCOs</a:t>
            </a:r>
            <a:r>
              <a:rPr lang="it-IT" sz="1800" dirty="0" smtClean="0"/>
              <a:t> Training (</a:t>
            </a:r>
            <a:r>
              <a:rPr lang="it-IT" sz="1800" dirty="0" err="1" smtClean="0"/>
              <a:t>September</a:t>
            </a:r>
            <a:r>
              <a:rPr lang="it-IT" sz="1800" dirty="0" smtClean="0"/>
              <a:t> 2016)</a:t>
            </a:r>
          </a:p>
          <a:p>
            <a:pPr>
              <a:spcAft>
                <a:spcPts val="600"/>
              </a:spcAft>
            </a:pPr>
            <a:r>
              <a:rPr lang="it-IT" sz="1800" dirty="0" err="1" smtClean="0"/>
              <a:t>Shadow</a:t>
            </a:r>
            <a:r>
              <a:rPr lang="it-IT" sz="1800" dirty="0" smtClean="0"/>
              <a:t> mode </a:t>
            </a:r>
            <a:r>
              <a:rPr lang="it-IT" sz="1800" dirty="0" err="1" smtClean="0"/>
              <a:t>activities</a:t>
            </a:r>
            <a:endParaRPr lang="it-IT" sz="1800" dirty="0" smtClean="0"/>
          </a:p>
          <a:p>
            <a:pPr>
              <a:spcAft>
                <a:spcPts val="600"/>
              </a:spcAft>
            </a:pPr>
            <a:r>
              <a:rPr lang="it-IT" sz="1800" dirty="0" err="1" smtClean="0"/>
              <a:t>NOTAMs</a:t>
            </a:r>
            <a:r>
              <a:rPr lang="it-IT" sz="1800" dirty="0" smtClean="0"/>
              <a:t> </a:t>
            </a:r>
            <a:r>
              <a:rPr lang="it-IT" sz="1800" dirty="0" err="1" smtClean="0"/>
              <a:t>issued</a:t>
            </a:r>
            <a:r>
              <a:rPr lang="it-IT" sz="1800" dirty="0" smtClean="0"/>
              <a:t>  and ATIS for </a:t>
            </a:r>
            <a:r>
              <a:rPr lang="it-IT" sz="1800" dirty="0" err="1" smtClean="0"/>
              <a:t>all</a:t>
            </a:r>
            <a:r>
              <a:rPr lang="it-IT" sz="1800" dirty="0" smtClean="0"/>
              <a:t> </a:t>
            </a:r>
            <a:r>
              <a:rPr lang="it-IT" sz="1800" dirty="0" err="1" smtClean="0"/>
              <a:t>AUs</a:t>
            </a:r>
            <a:r>
              <a:rPr lang="it-IT" sz="1800" dirty="0" smtClean="0"/>
              <a:t> </a:t>
            </a:r>
          </a:p>
          <a:p>
            <a:pPr>
              <a:spcAft>
                <a:spcPts val="600"/>
              </a:spcAft>
            </a:pPr>
            <a:r>
              <a:rPr lang="it-IT" sz="1800" dirty="0" err="1" smtClean="0"/>
              <a:t>Dedicated</a:t>
            </a:r>
            <a:r>
              <a:rPr lang="it-IT" sz="1800" dirty="0" smtClean="0"/>
              <a:t> </a:t>
            </a:r>
            <a:r>
              <a:rPr lang="it-IT" sz="1800" dirty="0" err="1" smtClean="0"/>
              <a:t>Checklists</a:t>
            </a:r>
            <a:r>
              <a:rPr lang="it-IT" sz="1800" dirty="0" smtClean="0"/>
              <a:t> for </a:t>
            </a:r>
            <a:r>
              <a:rPr lang="it-IT" sz="1800" dirty="0" err="1" smtClean="0"/>
              <a:t>ATCOs</a:t>
            </a:r>
            <a:endParaRPr lang="it-IT" sz="1800" dirty="0" smtClean="0"/>
          </a:p>
          <a:p>
            <a:pPr>
              <a:spcAft>
                <a:spcPts val="600"/>
              </a:spcAft>
            </a:pPr>
            <a:r>
              <a:rPr lang="it-IT" sz="1800" dirty="0" err="1" smtClean="0"/>
              <a:t>Internal</a:t>
            </a:r>
            <a:r>
              <a:rPr lang="it-IT" sz="1800" dirty="0" smtClean="0"/>
              <a:t> </a:t>
            </a:r>
            <a:r>
              <a:rPr lang="it-IT" sz="1800" dirty="0" err="1" smtClean="0"/>
              <a:t>Operational</a:t>
            </a:r>
            <a:r>
              <a:rPr lang="it-IT" sz="1800" dirty="0" smtClean="0"/>
              <a:t> </a:t>
            </a:r>
            <a:r>
              <a:rPr lang="it-IT" sz="1800" dirty="0" err="1" smtClean="0"/>
              <a:t>Instructions</a:t>
            </a:r>
            <a:endParaRPr lang="en-US" altLang="it-IT" sz="1800" dirty="0" smtClean="0">
              <a:latin typeface="Calibri" pitchFamily="34" charset="0"/>
              <a:cs typeface="Calibri" pitchFamily="34" charset="0"/>
            </a:endParaRPr>
          </a:p>
          <a:p>
            <a:endParaRPr lang="it-IT" dirty="0" smtClean="0"/>
          </a:p>
          <a:p>
            <a:pPr marL="0" indent="0">
              <a:buFontTx/>
              <a:buNone/>
            </a:pPr>
            <a:endParaRPr lang="it-IT" dirty="0" smtClean="0"/>
          </a:p>
          <a:p>
            <a:endParaRPr lang="it-IT" dirty="0" smtClean="0"/>
          </a:p>
          <a:p>
            <a:endParaRPr lang="en-US" altLang="it-IT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5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6629400" cy="1058862"/>
          </a:xfrm>
        </p:spPr>
        <p:txBody>
          <a:bodyPr/>
          <a:lstStyle/>
          <a:p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Preliminary Results - </a:t>
            </a:r>
            <a:r>
              <a:rPr lang="en-US" altLang="it-IT" dirty="0" err="1" smtClean="0">
                <a:latin typeface="Calibri" pitchFamily="34" charset="0"/>
                <a:cs typeface="Calibri" pitchFamily="34" charset="0"/>
              </a:rPr>
              <a:t>Linate</a:t>
            </a:r>
            <a:endParaRPr lang="en-US" altLang="it-IT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D69D9C1-04D6-4972-A88A-36B29965DBD2}" type="slidenum">
              <a:rPr lang="en-GB" altLang="it-IT" sz="1000">
                <a:solidFill>
                  <a:srgbClr val="0033A0"/>
                </a:solidFill>
                <a:latin typeface="Calibri" pitchFamily="34" charset="0"/>
              </a:rPr>
              <a:pPr/>
              <a:t>13</a:t>
            </a:fld>
            <a:endParaRPr lang="en-GB" altLang="it-IT" sz="1000">
              <a:solidFill>
                <a:srgbClr val="0033A0"/>
              </a:solidFill>
              <a:latin typeface="Calibri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11560" y="1340768"/>
            <a:ext cx="7709520" cy="4056063"/>
          </a:xfrm>
        </p:spPr>
        <p:txBody>
          <a:bodyPr/>
          <a:lstStyle/>
          <a:p>
            <a:r>
              <a:rPr lang="en-IE" sz="2000" dirty="0"/>
              <a:t>ATCOs indicated </a:t>
            </a:r>
            <a:r>
              <a:rPr lang="en-IE" sz="2000" dirty="0" smtClean="0"/>
              <a:t>that Remote Single </a:t>
            </a:r>
            <a:r>
              <a:rPr lang="en-IE" sz="2000" dirty="0"/>
              <a:t>A</a:t>
            </a:r>
            <a:r>
              <a:rPr lang="en-IE" sz="2000" dirty="0" smtClean="0"/>
              <a:t>irport </a:t>
            </a:r>
            <a:r>
              <a:rPr lang="en-IE" sz="2000" dirty="0"/>
              <a:t>concept is </a:t>
            </a:r>
            <a:r>
              <a:rPr lang="en-IE" sz="2000" b="1" dirty="0">
                <a:solidFill>
                  <a:srgbClr val="FF0000"/>
                </a:solidFill>
              </a:rPr>
              <a:t>viable</a:t>
            </a:r>
            <a:r>
              <a:rPr lang="en-IE" sz="2000" dirty="0"/>
              <a:t> and </a:t>
            </a:r>
            <a:r>
              <a:rPr lang="en-IE" sz="2000" b="1" dirty="0">
                <a:solidFill>
                  <a:srgbClr val="FF0000"/>
                </a:solidFill>
              </a:rPr>
              <a:t>acceptable</a:t>
            </a:r>
            <a:r>
              <a:rPr lang="en-IE" sz="2000" dirty="0"/>
              <a:t>. </a:t>
            </a:r>
            <a:r>
              <a:rPr lang="en-IE" sz="2000" dirty="0" smtClean="0"/>
              <a:t>Working </a:t>
            </a:r>
            <a:r>
              <a:rPr lang="en-IE" sz="2000" dirty="0"/>
              <a:t>in a remote tower module </a:t>
            </a:r>
            <a:r>
              <a:rPr lang="en-IE" sz="2000" dirty="0" smtClean="0"/>
              <a:t>does </a:t>
            </a:r>
            <a:r>
              <a:rPr lang="en-IE" sz="2000" b="1" dirty="0">
                <a:solidFill>
                  <a:srgbClr val="FF0000"/>
                </a:solidFill>
              </a:rPr>
              <a:t>not negatively </a:t>
            </a:r>
            <a:r>
              <a:rPr lang="en-IE" sz="2000" dirty="0"/>
              <a:t>impact </a:t>
            </a:r>
            <a:r>
              <a:rPr lang="en-IE" sz="2000" dirty="0" smtClean="0"/>
              <a:t>their performance and does </a:t>
            </a:r>
            <a:r>
              <a:rPr lang="en-IE" sz="2000" dirty="0"/>
              <a:t>not </a:t>
            </a:r>
            <a:r>
              <a:rPr lang="en-IE" sz="2000" dirty="0" smtClean="0"/>
              <a:t>require </a:t>
            </a:r>
            <a:r>
              <a:rPr lang="en-IE" sz="2000" dirty="0"/>
              <a:t>relevant adjustment and/or change in the conventional working method. </a:t>
            </a:r>
            <a:endParaRPr lang="en-IE" sz="2000" dirty="0" smtClean="0"/>
          </a:p>
          <a:p>
            <a:pPr marL="0" indent="0">
              <a:buNone/>
            </a:pPr>
            <a:endParaRPr lang="it-IT" sz="2000" dirty="0"/>
          </a:p>
          <a:p>
            <a:r>
              <a:rPr lang="en-IE" sz="2000" dirty="0" smtClean="0"/>
              <a:t>The </a:t>
            </a:r>
            <a:r>
              <a:rPr lang="en-GB" sz="2000" b="1" dirty="0">
                <a:solidFill>
                  <a:srgbClr val="FF0000"/>
                </a:solidFill>
              </a:rPr>
              <a:t>augmented reality </a:t>
            </a:r>
            <a:r>
              <a:rPr lang="en-GB" sz="2000" dirty="0"/>
              <a:t>such as Runway/taxiway overlays and the label tagging a/c on the OTW, pre-setting for OTW visualization were </a:t>
            </a:r>
            <a:r>
              <a:rPr lang="en-GB" sz="2000" b="1" dirty="0">
                <a:solidFill>
                  <a:srgbClr val="FF0000"/>
                </a:solidFill>
              </a:rPr>
              <a:t>appreciated</a:t>
            </a:r>
            <a:r>
              <a:rPr lang="en-GB" sz="2000" dirty="0"/>
              <a:t> by </a:t>
            </a:r>
            <a:r>
              <a:rPr lang="en-GB" sz="2000" dirty="0" smtClean="0"/>
              <a:t>ATCOs.</a:t>
            </a:r>
          </a:p>
          <a:p>
            <a:pPr marL="0" indent="0">
              <a:buNone/>
            </a:pPr>
            <a:r>
              <a:rPr lang="en-GB" sz="2000" dirty="0" smtClean="0"/>
              <a:t> </a:t>
            </a:r>
            <a:endParaRPr lang="it-IT" sz="2000" dirty="0"/>
          </a:p>
          <a:p>
            <a:r>
              <a:rPr lang="en-IE" sz="2000" dirty="0"/>
              <a:t>T</a:t>
            </a:r>
            <a:r>
              <a:rPr lang="en-IE" sz="2000" dirty="0" smtClean="0"/>
              <a:t>he </a:t>
            </a:r>
            <a:r>
              <a:rPr lang="en-IE" sz="2000" dirty="0"/>
              <a:t>possibility to </a:t>
            </a:r>
            <a:r>
              <a:rPr lang="en-IE" sz="2000" b="1" dirty="0">
                <a:solidFill>
                  <a:srgbClr val="FF0000"/>
                </a:solidFill>
              </a:rPr>
              <a:t>visualize and zoom </a:t>
            </a:r>
            <a:r>
              <a:rPr lang="en-IE" sz="2000" b="1" dirty="0" smtClean="0">
                <a:solidFill>
                  <a:srgbClr val="FF0000"/>
                </a:solidFill>
              </a:rPr>
              <a:t>into critical </a:t>
            </a:r>
            <a:r>
              <a:rPr lang="en-IE" sz="2000" b="1" dirty="0">
                <a:solidFill>
                  <a:srgbClr val="FF0000"/>
                </a:solidFill>
              </a:rPr>
              <a:t>aerodrome </a:t>
            </a:r>
            <a:r>
              <a:rPr lang="en-IE" sz="2000" b="1" dirty="0" smtClean="0">
                <a:solidFill>
                  <a:srgbClr val="FF0000"/>
                </a:solidFill>
              </a:rPr>
              <a:t>areas </a:t>
            </a:r>
            <a:r>
              <a:rPr lang="en-IE" sz="2000" dirty="0" smtClean="0"/>
              <a:t>such </a:t>
            </a:r>
            <a:r>
              <a:rPr lang="en-IE" sz="2000" dirty="0"/>
              <a:t>as </a:t>
            </a:r>
            <a:r>
              <a:rPr lang="en-IE" sz="2000" dirty="0" smtClean="0"/>
              <a:t>RWY Threshold</a:t>
            </a:r>
            <a:r>
              <a:rPr lang="en-IE" sz="2000" dirty="0"/>
              <a:t>, </a:t>
            </a:r>
            <a:r>
              <a:rPr lang="en-IE" sz="2000" dirty="0" smtClean="0"/>
              <a:t>RWY Holding </a:t>
            </a:r>
            <a:r>
              <a:rPr lang="en-IE" sz="2000" dirty="0"/>
              <a:t>P</a:t>
            </a:r>
            <a:r>
              <a:rPr lang="en-IE" sz="2000" dirty="0" smtClean="0"/>
              <a:t>oint </a:t>
            </a:r>
            <a:r>
              <a:rPr lang="en-IE" sz="2000" dirty="0"/>
              <a:t>or the final approach segment </a:t>
            </a:r>
            <a:r>
              <a:rPr lang="en-IE" sz="2000" dirty="0" smtClean="0"/>
              <a:t>was  </a:t>
            </a:r>
            <a:r>
              <a:rPr lang="en-IE" sz="2000" b="1" dirty="0" smtClean="0">
                <a:solidFill>
                  <a:srgbClr val="FF0000"/>
                </a:solidFill>
              </a:rPr>
              <a:t>appreciated</a:t>
            </a:r>
            <a:r>
              <a:rPr lang="en-IE" sz="2000" dirty="0" smtClean="0"/>
              <a:t>.</a:t>
            </a:r>
          </a:p>
          <a:p>
            <a:pPr marL="0" indent="0">
              <a:buNone/>
            </a:pPr>
            <a:r>
              <a:rPr lang="en-IE" sz="2000" dirty="0" smtClean="0"/>
              <a:t> </a:t>
            </a:r>
          </a:p>
          <a:p>
            <a:r>
              <a:rPr lang="en-GB" sz="2000" dirty="0" smtClean="0"/>
              <a:t>The </a:t>
            </a:r>
            <a:r>
              <a:rPr lang="en-GB" sz="2000" dirty="0"/>
              <a:t>ATCOs opinion on t</a:t>
            </a:r>
            <a:r>
              <a:rPr lang="en-IE" sz="2000" dirty="0"/>
              <a:t>he capacity to effectively judge the distance and the separation by the visual reproduction </a:t>
            </a:r>
            <a:r>
              <a:rPr lang="en-GB" sz="2000" dirty="0"/>
              <a:t>was not clear. </a:t>
            </a:r>
            <a:endParaRPr lang="it-IT" sz="2000" dirty="0"/>
          </a:p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2413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CCACC3-D71D-4105-858D-84F03927204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882" y="1700808"/>
            <a:ext cx="899611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124744"/>
            <a:ext cx="208823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ttangolo 11"/>
          <p:cNvSpPr/>
          <p:nvPr/>
        </p:nvSpPr>
        <p:spPr bwMode="auto">
          <a:xfrm>
            <a:off x="7164288" y="2996952"/>
            <a:ext cx="504056" cy="432048"/>
          </a:xfrm>
          <a:prstGeom prst="rect">
            <a:avLst/>
          </a:prstGeom>
          <a:solidFill>
            <a:schemeClr val="accent1"/>
          </a:solidFill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84" charset="-128"/>
              </a:rPr>
              <a:t>RWY 35R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84" charset="-128"/>
              </a:rPr>
              <a:t> </a:t>
            </a:r>
          </a:p>
        </p:txBody>
      </p:sp>
      <p:sp>
        <p:nvSpPr>
          <p:cNvPr id="13" name="Rettangolo 12"/>
          <p:cNvSpPr/>
          <p:nvPr/>
        </p:nvSpPr>
        <p:spPr bwMode="auto">
          <a:xfrm>
            <a:off x="7812360" y="4149080"/>
            <a:ext cx="504056" cy="432048"/>
          </a:xfrm>
          <a:prstGeom prst="rect">
            <a:avLst/>
          </a:prstGeom>
          <a:solidFill>
            <a:schemeClr val="accent1"/>
          </a:solidFill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84" charset="-128"/>
              </a:rPr>
              <a:t>RWY 35L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84" charset="-128"/>
              </a:rPr>
              <a:t> </a:t>
            </a:r>
          </a:p>
        </p:txBody>
      </p:sp>
      <p:sp>
        <p:nvSpPr>
          <p:cNvPr id="15" name="Rettangolo 14"/>
          <p:cNvSpPr/>
          <p:nvPr/>
        </p:nvSpPr>
        <p:spPr bwMode="auto">
          <a:xfrm>
            <a:off x="395536" y="2924944"/>
            <a:ext cx="504056" cy="432048"/>
          </a:xfrm>
          <a:prstGeom prst="rect">
            <a:avLst/>
          </a:prstGeom>
          <a:solidFill>
            <a:srgbClr val="CC99FF"/>
          </a:solidFill>
          <a:ln w="38100" cap="flat" cmpd="sng" algn="ctr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84" charset="-128"/>
              </a:rPr>
              <a:t>RWY 17L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84" charset="-128"/>
              </a:rPr>
              <a:t> </a:t>
            </a:r>
          </a:p>
        </p:txBody>
      </p:sp>
      <p:sp>
        <p:nvSpPr>
          <p:cNvPr id="16" name="Rettangolo 15"/>
          <p:cNvSpPr/>
          <p:nvPr/>
        </p:nvSpPr>
        <p:spPr bwMode="auto">
          <a:xfrm>
            <a:off x="683568" y="4149080"/>
            <a:ext cx="504056" cy="432048"/>
          </a:xfrm>
          <a:prstGeom prst="rect">
            <a:avLst/>
          </a:prstGeom>
          <a:solidFill>
            <a:srgbClr val="CC99FF"/>
          </a:solidFill>
          <a:ln w="38100" cap="flat" cmpd="sng" algn="ctr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84" charset="-128"/>
              </a:rPr>
              <a:t>RWY 17R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84" charset="-128"/>
              </a:rPr>
              <a:t> </a:t>
            </a:r>
          </a:p>
        </p:txBody>
      </p:sp>
      <p:cxnSp>
        <p:nvCxnSpPr>
          <p:cNvPr id="10" name="Connettore 2 9"/>
          <p:cNvCxnSpPr/>
          <p:nvPr/>
        </p:nvCxnSpPr>
        <p:spPr bwMode="auto">
          <a:xfrm flipV="1">
            <a:off x="4490247" y="3212976"/>
            <a:ext cx="9745" cy="1152128"/>
          </a:xfrm>
          <a:prstGeom prst="straightConnector1">
            <a:avLst/>
          </a:prstGeom>
          <a:noFill/>
          <a:ln w="57150" cap="flat" cmpd="sng" algn="ctr">
            <a:solidFill>
              <a:srgbClr val="FF33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1" name="CasellaDiTesto 10"/>
          <p:cNvSpPr txBox="1"/>
          <p:nvPr/>
        </p:nvSpPr>
        <p:spPr>
          <a:xfrm>
            <a:off x="4572000" y="3635151"/>
            <a:ext cx="752129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808 </a:t>
            </a:r>
            <a:r>
              <a:rPr lang="it-IT" sz="1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</a:t>
            </a:r>
            <a:endParaRPr lang="it-IT" sz="1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323528" y="5013176"/>
            <a:ext cx="5400600" cy="1477328"/>
          </a:xfrm>
          <a:prstGeom prst="rect">
            <a:avLst/>
          </a:prstGeom>
          <a:solidFill>
            <a:srgbClr val="99CCFF">
              <a:alpha val="94116"/>
            </a:srgbClr>
          </a:solidFill>
          <a:ln w="38100">
            <a:solidFill>
              <a:srgbClr val="00339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Blip>
                <a:blip r:embed="rId4"/>
              </a:buBlip>
            </a:pPr>
            <a:r>
              <a:rPr lang="en-US" sz="1800" dirty="0" smtClean="0">
                <a:solidFill>
                  <a:srgbClr val="002060"/>
                </a:solidFill>
                <a:latin typeface="Calibri" pitchFamily="34" charset="0"/>
              </a:rPr>
              <a:t> Segregated Operations </a:t>
            </a:r>
          </a:p>
          <a:p>
            <a:pPr algn="just">
              <a:buBlip>
                <a:blip r:embed="rId4"/>
              </a:buBlip>
            </a:pPr>
            <a:r>
              <a:rPr lang="en-US" sz="1800" dirty="0" smtClean="0">
                <a:solidFill>
                  <a:srgbClr val="002060"/>
                </a:solidFill>
                <a:latin typeface="Calibri" pitchFamily="34" charset="0"/>
              </a:rPr>
              <a:t> Independent Parallel Departures</a:t>
            </a:r>
          </a:p>
          <a:p>
            <a:pPr algn="just">
              <a:buBlip>
                <a:blip r:embed="rId4"/>
              </a:buBlip>
            </a:pPr>
            <a:r>
              <a:rPr lang="en-US" sz="1800" dirty="0" smtClean="0">
                <a:solidFill>
                  <a:srgbClr val="002060"/>
                </a:solidFill>
                <a:latin typeface="Calibri" pitchFamily="34" charset="0"/>
              </a:rPr>
              <a:t> Dependent Parallel Approaches:</a:t>
            </a:r>
          </a:p>
          <a:p>
            <a:pPr lvl="1" algn="just">
              <a:buBlip>
                <a:blip r:embed="rId4"/>
              </a:buBlip>
            </a:pPr>
            <a:r>
              <a:rPr lang="en-US" sz="1800" dirty="0" smtClean="0">
                <a:solidFill>
                  <a:srgbClr val="002060"/>
                </a:solidFill>
                <a:latin typeface="Calibri" pitchFamily="34" charset="0"/>
              </a:rPr>
              <a:t>   6 Nm separation on the same LOC</a:t>
            </a:r>
          </a:p>
          <a:p>
            <a:pPr lvl="1" algn="just">
              <a:buBlip>
                <a:blip r:embed="rId4"/>
              </a:buBlip>
            </a:pPr>
            <a:r>
              <a:rPr lang="en-US" sz="1800" dirty="0" smtClean="0">
                <a:solidFill>
                  <a:srgbClr val="002060"/>
                </a:solidFill>
                <a:latin typeface="Calibri" pitchFamily="34" charset="0"/>
              </a:rPr>
              <a:t>   3 Nm stagger on different LOC</a:t>
            </a:r>
            <a:endParaRPr lang="it-IT" sz="18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179512" y="1268760"/>
            <a:ext cx="2016224" cy="1200329"/>
          </a:xfrm>
          <a:prstGeom prst="rect">
            <a:avLst/>
          </a:prstGeom>
          <a:solidFill>
            <a:srgbClr val="99CCFF"/>
          </a:solidFill>
          <a:ln w="38100" algn="ctr">
            <a:solidFill>
              <a:srgbClr val="00339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8288" indent="-268288">
              <a:spcBef>
                <a:spcPct val="50000"/>
              </a:spcBef>
            </a:pPr>
            <a:r>
              <a:rPr lang="it-IT" sz="1800" b="1" dirty="0" err="1" smtClean="0">
                <a:solidFill>
                  <a:srgbClr val="002060"/>
                </a:solidFill>
                <a:latin typeface="Calibri" pitchFamily="34" charset="0"/>
              </a:rPr>
              <a:t>Airport</a:t>
            </a:r>
            <a:r>
              <a:rPr lang="it-IT" sz="18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it-IT" sz="1800" b="1" dirty="0" err="1" smtClean="0">
                <a:solidFill>
                  <a:srgbClr val="002060"/>
                </a:solidFill>
                <a:latin typeface="Calibri" pitchFamily="34" charset="0"/>
              </a:rPr>
              <a:t>Capacity</a:t>
            </a:r>
            <a:r>
              <a:rPr lang="it-IT" sz="1800" b="1" dirty="0" smtClean="0">
                <a:solidFill>
                  <a:srgbClr val="002060"/>
                </a:solidFill>
                <a:latin typeface="Calibri" pitchFamily="34" charset="0"/>
              </a:rPr>
              <a:t>:</a:t>
            </a:r>
            <a:endParaRPr lang="it-IT" sz="1800" b="1" dirty="0">
              <a:solidFill>
                <a:srgbClr val="002060"/>
              </a:solidFill>
              <a:latin typeface="Calibri" pitchFamily="34" charset="0"/>
            </a:endParaRPr>
          </a:p>
          <a:p>
            <a:pPr marL="268288" indent="-268288" algn="l">
              <a:spcBef>
                <a:spcPct val="50000"/>
              </a:spcBef>
              <a:buBlip>
                <a:blip r:embed="rId4"/>
              </a:buBlip>
            </a:pPr>
            <a:r>
              <a:rPr lang="it-IT" sz="1800" dirty="0" smtClean="0">
                <a:solidFill>
                  <a:srgbClr val="002060"/>
                </a:solidFill>
                <a:latin typeface="Calibri" pitchFamily="34" charset="0"/>
              </a:rPr>
              <a:t> 70 </a:t>
            </a:r>
            <a:r>
              <a:rPr lang="it-IT" sz="1800" dirty="0" err="1">
                <a:solidFill>
                  <a:srgbClr val="002060"/>
                </a:solidFill>
                <a:latin typeface="Calibri" pitchFamily="34" charset="0"/>
              </a:rPr>
              <a:t>mov</a:t>
            </a:r>
            <a:r>
              <a:rPr lang="it-IT" sz="1800" dirty="0">
                <a:solidFill>
                  <a:srgbClr val="002060"/>
                </a:solidFill>
                <a:latin typeface="Calibri" pitchFamily="34" charset="0"/>
              </a:rPr>
              <a:t>/</a:t>
            </a:r>
            <a:r>
              <a:rPr lang="it-IT" sz="1800" dirty="0" err="1">
                <a:solidFill>
                  <a:srgbClr val="002060"/>
                </a:solidFill>
                <a:latin typeface="Calibri" pitchFamily="34" charset="0"/>
              </a:rPr>
              <a:t>hour</a:t>
            </a:r>
            <a:endParaRPr lang="it-IT" sz="1800" dirty="0">
              <a:solidFill>
                <a:srgbClr val="002060"/>
              </a:solidFill>
              <a:latin typeface="Calibri" pitchFamily="34" charset="0"/>
            </a:endParaRPr>
          </a:p>
          <a:p>
            <a:pPr marL="268288" indent="-268288" algn="l">
              <a:spcBef>
                <a:spcPct val="50000"/>
              </a:spcBef>
              <a:buBlip>
                <a:blip r:embed="rId4"/>
              </a:buBlip>
            </a:pPr>
            <a:r>
              <a:rPr lang="it-IT" sz="1800" dirty="0" smtClean="0">
                <a:solidFill>
                  <a:srgbClr val="002060"/>
                </a:solidFill>
                <a:latin typeface="Calibri" pitchFamily="34" charset="0"/>
              </a:rPr>
              <a:t> Max </a:t>
            </a:r>
            <a:r>
              <a:rPr lang="it-IT" sz="1800" dirty="0">
                <a:solidFill>
                  <a:srgbClr val="002060"/>
                </a:solidFill>
                <a:latin typeface="Calibri" pitchFamily="34" charset="0"/>
              </a:rPr>
              <a:t>40 </a:t>
            </a:r>
            <a:r>
              <a:rPr lang="it-IT" sz="1800" dirty="0" err="1">
                <a:solidFill>
                  <a:srgbClr val="002060"/>
                </a:solidFill>
                <a:latin typeface="Calibri" pitchFamily="34" charset="0"/>
              </a:rPr>
              <a:t>arr</a:t>
            </a:r>
            <a:r>
              <a:rPr lang="it-IT" sz="1800" dirty="0">
                <a:solidFill>
                  <a:srgbClr val="002060"/>
                </a:solidFill>
                <a:latin typeface="Calibri" pitchFamily="34" charset="0"/>
              </a:rPr>
              <a:t>/</a:t>
            </a:r>
            <a:r>
              <a:rPr lang="it-IT" sz="1800" dirty="0" err="1">
                <a:solidFill>
                  <a:srgbClr val="002060"/>
                </a:solidFill>
                <a:latin typeface="Calibri" pitchFamily="34" charset="0"/>
              </a:rPr>
              <a:t>dep</a:t>
            </a:r>
            <a:endParaRPr lang="it-IT" sz="18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Milano Malpensa –LIMC- Airport Layout    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5974269" y="5157192"/>
            <a:ext cx="2884093" cy="677108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spcAft>
                <a:spcPts val="1200"/>
              </a:spcAft>
              <a:defRPr sz="1800" b="1"/>
            </a:lvl1pPr>
          </a:lstStyle>
          <a:p>
            <a:r>
              <a:rPr lang="it-IT" sz="1400" dirty="0" smtClean="0"/>
              <a:t>2015 </a:t>
            </a:r>
            <a:r>
              <a:rPr lang="it-IT" sz="1400" dirty="0" err="1"/>
              <a:t>M</a:t>
            </a:r>
            <a:r>
              <a:rPr lang="it-IT" sz="1400" dirty="0" err="1" smtClean="0"/>
              <a:t>ovements</a:t>
            </a:r>
            <a:r>
              <a:rPr lang="it-IT" sz="1400" dirty="0" smtClean="0"/>
              <a:t>: </a:t>
            </a:r>
            <a:r>
              <a:rPr lang="it-IT" sz="1400" b="0" dirty="0" smtClean="0"/>
              <a:t>≈ 160.000</a:t>
            </a:r>
          </a:p>
          <a:p>
            <a:r>
              <a:rPr lang="it-IT" sz="1400" b="0" u="sng" dirty="0" smtClean="0">
                <a:solidFill>
                  <a:srgbClr val="FF0000"/>
                </a:solidFill>
              </a:rPr>
              <a:t>&lt; 3 % General </a:t>
            </a:r>
            <a:r>
              <a:rPr lang="it-IT" sz="1400" b="0" u="sng" dirty="0" err="1" smtClean="0">
                <a:solidFill>
                  <a:srgbClr val="FF0000"/>
                </a:solidFill>
              </a:rPr>
              <a:t>Aviation</a:t>
            </a:r>
            <a:r>
              <a:rPr lang="it-IT" sz="1400" b="0" u="sng" dirty="0" smtClean="0">
                <a:solidFill>
                  <a:srgbClr val="FF0000"/>
                </a:solidFill>
              </a:rPr>
              <a:t> </a:t>
            </a:r>
            <a:r>
              <a:rPr lang="it-IT" sz="1400" b="0" u="sng" dirty="0" err="1" smtClean="0">
                <a:solidFill>
                  <a:srgbClr val="FF0000"/>
                </a:solidFill>
              </a:rPr>
              <a:t>Traffic</a:t>
            </a:r>
            <a:endParaRPr lang="en-GB" sz="1400" b="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10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4" grpId="0" uiExpand="1" build="allAtOnce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Malpensa Airport Layout – Camera View</a:t>
            </a: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D69D9C1-04D6-4972-A88A-36B29965DBD2}" type="slidenum">
              <a:rPr lang="en-GB" altLang="it-IT" sz="1000">
                <a:solidFill>
                  <a:srgbClr val="0033A0"/>
                </a:solidFill>
                <a:latin typeface="Calibri" pitchFamily="34" charset="0"/>
              </a:rPr>
              <a:pPr/>
              <a:t>15</a:t>
            </a:fld>
            <a:endParaRPr lang="en-GB" altLang="it-IT" sz="1000">
              <a:solidFill>
                <a:srgbClr val="0033A0"/>
              </a:solidFill>
              <a:latin typeface="Calibri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91838"/>
            <a:ext cx="8784976" cy="3953386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</p:pic>
      <p:pic>
        <p:nvPicPr>
          <p:cNvPr id="17" name="Picture 3" descr="C:\Users\mergotti\Pictures\Foto per presentazione\2010_Amici_TWR_LIMC (1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64088" y="4577985"/>
            <a:ext cx="569690" cy="8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67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Multiple Airport </a:t>
            </a:r>
            <a:r>
              <a:rPr lang="it-IT" dirty="0" err="1" smtClean="0"/>
              <a:t>Lay</a:t>
            </a:r>
            <a:r>
              <a:rPr lang="it-IT" dirty="0" smtClean="0"/>
              <a:t> Out (LIMC &amp; LIXX)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2EB63-6332-4FDE-90B4-93505CEEA7AC}" type="slidenum">
              <a:rPr lang="en-GB" altLang="it-IT" smtClean="0"/>
              <a:pPr/>
              <a:t>16</a:t>
            </a:fld>
            <a:endParaRPr lang="en-GB" altLang="it-I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1587845"/>
            <a:ext cx="8994021" cy="359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mergotti\Pictures\Foto per presentazione\2010_Amici_TWR_LIMC (1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86486" y="4437112"/>
            <a:ext cx="569690" cy="85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5586486" y="5316736"/>
            <a:ext cx="576064" cy="27699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solidFill>
                  <a:srgbClr val="FF0000"/>
                </a:solidFill>
              </a:rPr>
              <a:t>TWR</a:t>
            </a:r>
            <a:endParaRPr lang="it-IT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10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Ops Room Lay-out - MALPENSA</a:t>
            </a: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D69D9C1-04D6-4972-A88A-36B29965DBD2}" type="slidenum">
              <a:rPr lang="en-GB" altLang="it-IT" sz="1000">
                <a:solidFill>
                  <a:srgbClr val="0033A0"/>
                </a:solidFill>
                <a:latin typeface="Calibri" pitchFamily="34" charset="0"/>
              </a:rPr>
              <a:pPr/>
              <a:t>17</a:t>
            </a:fld>
            <a:endParaRPr lang="en-GB" altLang="it-IT" sz="1000">
              <a:solidFill>
                <a:srgbClr val="0033A0"/>
              </a:solidFill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6480720" cy="4100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e 1"/>
          <p:cNvSpPr/>
          <p:nvPr/>
        </p:nvSpPr>
        <p:spPr bwMode="auto">
          <a:xfrm>
            <a:off x="2339752" y="1988840"/>
            <a:ext cx="1944216" cy="144016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7" name="Ovale 6"/>
          <p:cNvSpPr/>
          <p:nvPr/>
        </p:nvSpPr>
        <p:spPr bwMode="auto">
          <a:xfrm>
            <a:off x="4716016" y="1916832"/>
            <a:ext cx="1584176" cy="115212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012160" y="3059435"/>
            <a:ext cx="576064" cy="46166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solidFill>
                  <a:srgbClr val="FF0000"/>
                </a:solidFill>
              </a:rPr>
              <a:t>EXE TWR</a:t>
            </a:r>
            <a:endParaRPr lang="it-IT" sz="1200" b="1" dirty="0">
              <a:solidFill>
                <a:srgbClr val="FF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195736" y="3290267"/>
            <a:ext cx="576064" cy="46166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solidFill>
                  <a:srgbClr val="FF0000"/>
                </a:solidFill>
              </a:rPr>
              <a:t>EXE GND</a:t>
            </a:r>
            <a:endParaRPr lang="it-IT" sz="1200" b="1" dirty="0">
              <a:solidFill>
                <a:srgbClr val="FF000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283968" y="2920935"/>
            <a:ext cx="576064" cy="27699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solidFill>
                  <a:srgbClr val="FF0000"/>
                </a:solidFill>
              </a:rPr>
              <a:t>PLN</a:t>
            </a:r>
            <a:endParaRPr lang="it-IT" sz="1200" b="1" dirty="0">
              <a:solidFill>
                <a:srgbClr val="FF0000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123184" y="4149080"/>
            <a:ext cx="576064" cy="27699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solidFill>
                  <a:srgbClr val="FF0000"/>
                </a:solidFill>
              </a:rPr>
              <a:t>SPV</a:t>
            </a:r>
            <a:endParaRPr lang="it-IT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95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3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LIMC/LIXX Preliminary Results</a:t>
            </a:r>
          </a:p>
        </p:txBody>
      </p:sp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611560" y="1196752"/>
            <a:ext cx="7560840" cy="4752528"/>
          </a:xfrm>
        </p:spPr>
        <p:txBody>
          <a:bodyPr/>
          <a:lstStyle/>
          <a:p>
            <a:pPr lvl="0" algn="just"/>
            <a:r>
              <a:rPr lang="en-US" sz="1800" dirty="0" smtClean="0"/>
              <a:t>The </a:t>
            </a:r>
            <a:r>
              <a:rPr lang="en-US" sz="1800" dirty="0"/>
              <a:t>experimental setting  arranged  for the Malpensa (local) and LIXX (remote) scenario was characterized by a </a:t>
            </a:r>
            <a:r>
              <a:rPr lang="en-US" sz="1800" b="1" dirty="0">
                <a:solidFill>
                  <a:srgbClr val="FF0000"/>
                </a:solidFill>
              </a:rPr>
              <a:t>“lower level of realism</a:t>
            </a:r>
            <a:r>
              <a:rPr lang="en-US" sz="1800" b="1" dirty="0" smtClean="0">
                <a:solidFill>
                  <a:srgbClr val="FF0000"/>
                </a:solidFill>
              </a:rPr>
              <a:t>”</a:t>
            </a:r>
            <a:r>
              <a:rPr lang="en-US" sz="1800" dirty="0" smtClean="0"/>
              <a:t>. ATCOs </a:t>
            </a:r>
            <a:r>
              <a:rPr lang="en-US" sz="1800" dirty="0"/>
              <a:t>working method was </a:t>
            </a:r>
            <a:r>
              <a:rPr lang="en-US" sz="1800" dirty="0" smtClean="0"/>
              <a:t>focused </a:t>
            </a:r>
            <a:r>
              <a:rPr lang="en-US" sz="1800" dirty="0"/>
              <a:t>on the use of the </a:t>
            </a:r>
            <a:r>
              <a:rPr lang="en-US" sz="1800" dirty="0" smtClean="0"/>
              <a:t>radar rather than LIXX OTW provided by RACOON platform, which were used </a:t>
            </a:r>
            <a:r>
              <a:rPr lang="en-US" sz="1800" dirty="0"/>
              <a:t>quite rarely. </a:t>
            </a:r>
          </a:p>
          <a:p>
            <a:pPr lvl="0" algn="just"/>
            <a:r>
              <a:rPr lang="en-US" sz="1800" dirty="0" smtClean="0"/>
              <a:t>The </a:t>
            </a:r>
            <a:r>
              <a:rPr lang="en-US" sz="1800" dirty="0"/>
              <a:t>augmented reality such as Runway/taxiway overlays and the label tagging </a:t>
            </a:r>
            <a:r>
              <a:rPr lang="en-US" sz="1800" dirty="0" smtClean="0"/>
              <a:t>of a/c </a:t>
            </a:r>
            <a:r>
              <a:rPr lang="en-US" sz="1800" dirty="0"/>
              <a:t>on the OTW</a:t>
            </a:r>
            <a:r>
              <a:rPr lang="en-US" sz="1800" dirty="0" smtClean="0"/>
              <a:t>, and pre-setting </a:t>
            </a:r>
            <a:r>
              <a:rPr lang="en-US" sz="1800" dirty="0"/>
              <a:t>for OTW visualization were </a:t>
            </a:r>
            <a:r>
              <a:rPr lang="en-US" sz="1800" b="1" dirty="0">
                <a:solidFill>
                  <a:srgbClr val="FF0000"/>
                </a:solidFill>
              </a:rPr>
              <a:t>appreciated</a:t>
            </a:r>
            <a:r>
              <a:rPr lang="en-US" sz="1800" dirty="0"/>
              <a:t> by ATCOs and judged </a:t>
            </a:r>
            <a:r>
              <a:rPr lang="en-US" sz="1800" dirty="0" smtClean="0"/>
              <a:t>useful.</a:t>
            </a:r>
          </a:p>
          <a:p>
            <a:pPr lvl="0" algn="just"/>
            <a:r>
              <a:rPr lang="en-US" sz="1800" dirty="0" smtClean="0"/>
              <a:t>RACOON </a:t>
            </a:r>
            <a:r>
              <a:rPr lang="en-US" sz="1800" dirty="0"/>
              <a:t>devices were considered </a:t>
            </a:r>
            <a:r>
              <a:rPr lang="en-US" sz="1800" dirty="0" smtClean="0"/>
              <a:t>quite </a:t>
            </a:r>
            <a:r>
              <a:rPr lang="en-US" sz="1800" dirty="0"/>
              <a:t>intuitive and easy to use, but </a:t>
            </a:r>
            <a:r>
              <a:rPr lang="en-US" sz="1600" b="1" dirty="0">
                <a:solidFill>
                  <a:srgbClr val="FF0000"/>
                </a:solidFill>
              </a:rPr>
              <a:t>more </a:t>
            </a:r>
            <a:r>
              <a:rPr lang="en-US" sz="1800" b="1" dirty="0" smtClean="0">
                <a:solidFill>
                  <a:srgbClr val="FF0000"/>
                </a:solidFill>
              </a:rPr>
              <a:t>training </a:t>
            </a:r>
            <a:r>
              <a:rPr lang="en-US" sz="1800" b="1" dirty="0">
                <a:solidFill>
                  <a:srgbClr val="FF0000"/>
                </a:solidFill>
              </a:rPr>
              <a:t>needed </a:t>
            </a:r>
            <a:r>
              <a:rPr lang="en-US" sz="1800" dirty="0" smtClean="0"/>
              <a:t>with the actual tools.</a:t>
            </a:r>
          </a:p>
          <a:p>
            <a:pPr algn="just"/>
            <a:r>
              <a:rPr lang="en-US" sz="1800" dirty="0"/>
              <a:t>In terms of perceived workload and situational awareness, the evaluation of the multiple airport scenario </a:t>
            </a:r>
            <a:r>
              <a:rPr lang="en-US" sz="1800" dirty="0" smtClean="0"/>
              <a:t>recorded </a:t>
            </a:r>
            <a:r>
              <a:rPr lang="en-US" sz="1800" b="1" dirty="0" smtClean="0">
                <a:solidFill>
                  <a:srgbClr val="FF0000"/>
                </a:solidFill>
              </a:rPr>
              <a:t>quite positive results</a:t>
            </a:r>
            <a:r>
              <a:rPr lang="en-US" sz="1800" dirty="0" smtClean="0"/>
              <a:t>. Additional support tools are required.</a:t>
            </a:r>
            <a:endParaRPr lang="en-US" sz="1800" dirty="0"/>
          </a:p>
          <a:p>
            <a:pPr lvl="0" algn="just"/>
            <a:r>
              <a:rPr lang="en-US" sz="1800" dirty="0"/>
              <a:t>W</a:t>
            </a:r>
            <a:r>
              <a:rPr lang="en-US" sz="1800" dirty="0" smtClean="0"/>
              <a:t>orking </a:t>
            </a:r>
            <a:r>
              <a:rPr lang="en-US" sz="1800" dirty="0"/>
              <a:t>in a remote tower module </a:t>
            </a:r>
            <a:r>
              <a:rPr lang="en-US" sz="1800" b="1" dirty="0" smtClean="0">
                <a:solidFill>
                  <a:srgbClr val="FF0000"/>
                </a:solidFill>
              </a:rPr>
              <a:t>does </a:t>
            </a:r>
            <a:r>
              <a:rPr lang="en-US" sz="1800" b="1" dirty="0">
                <a:solidFill>
                  <a:srgbClr val="FF0000"/>
                </a:solidFill>
              </a:rPr>
              <a:t>not negatively impact </a:t>
            </a:r>
            <a:r>
              <a:rPr lang="en-US" sz="1800" b="1" dirty="0" smtClean="0">
                <a:solidFill>
                  <a:srgbClr val="FF0000"/>
                </a:solidFill>
              </a:rPr>
              <a:t> performance </a:t>
            </a:r>
            <a:r>
              <a:rPr lang="en-US" sz="1800" dirty="0" smtClean="0"/>
              <a:t>in </a:t>
            </a:r>
            <a:r>
              <a:rPr lang="en-US" sz="1800" dirty="0"/>
              <a:t>managing traffic effectively </a:t>
            </a:r>
            <a:r>
              <a:rPr lang="en-US" sz="1800" dirty="0" smtClean="0"/>
              <a:t>even if adjustments </a:t>
            </a:r>
            <a:r>
              <a:rPr lang="en-US" sz="1800" dirty="0"/>
              <a:t>and/or </a:t>
            </a:r>
            <a:r>
              <a:rPr lang="en-US" sz="1800" dirty="0" smtClean="0"/>
              <a:t>changes </a:t>
            </a:r>
            <a:r>
              <a:rPr lang="en-US" sz="1800" dirty="0"/>
              <a:t>in </a:t>
            </a:r>
            <a:r>
              <a:rPr lang="en-US" sz="1800" dirty="0" smtClean="0"/>
              <a:t>conventional </a:t>
            </a:r>
            <a:r>
              <a:rPr lang="en-US" sz="1800" dirty="0"/>
              <a:t>working </a:t>
            </a:r>
            <a:r>
              <a:rPr lang="en-US" sz="1800" dirty="0" smtClean="0"/>
              <a:t>method are required.</a:t>
            </a:r>
            <a:endParaRPr lang="en-US" sz="1800" dirty="0"/>
          </a:p>
          <a:p>
            <a:pPr algn="just"/>
            <a:endParaRPr lang="it-IT" i="1" dirty="0"/>
          </a:p>
          <a:p>
            <a:pPr lvl="0"/>
            <a:endParaRPr lang="en-US" dirty="0"/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D69D9C1-04D6-4972-A88A-36B29965DBD2}" type="slidenum">
              <a:rPr lang="en-GB" altLang="it-IT" sz="1000">
                <a:solidFill>
                  <a:srgbClr val="0033A0"/>
                </a:solidFill>
                <a:latin typeface="Calibri" pitchFamily="34" charset="0"/>
              </a:rPr>
              <a:pPr/>
              <a:t>18</a:t>
            </a:fld>
            <a:endParaRPr lang="en-GB" altLang="it-IT" sz="1000">
              <a:solidFill>
                <a:srgbClr val="0033A0"/>
              </a:solidFill>
              <a:latin typeface="Calibri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843808" y="5373216"/>
            <a:ext cx="4896544" cy="523220"/>
          </a:xfrm>
          <a:prstGeom prst="rect">
            <a:avLst/>
          </a:prstGeom>
          <a:solidFill>
            <a:srgbClr val="FFFFCC">
              <a:alpha val="83922"/>
            </a:srgbClr>
          </a:solidFill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2800" b="1">
                <a:latin typeface="Calibri" pitchFamily="34" charset="0"/>
              </a:defRPr>
            </a:lvl1pPr>
          </a:lstStyle>
          <a:p>
            <a:r>
              <a:rPr lang="en-US" dirty="0"/>
              <a:t>Low traffic was a requirement !</a:t>
            </a:r>
          </a:p>
        </p:txBody>
      </p:sp>
      <p:sp>
        <p:nvSpPr>
          <p:cNvPr id="7" name="CasellaDiTesto 6"/>
          <p:cNvSpPr txBox="1"/>
          <p:nvPr/>
        </p:nvSpPr>
        <p:spPr>
          <a:xfrm rot="19556939">
            <a:off x="1476800" y="2654184"/>
            <a:ext cx="4983513" cy="954107"/>
          </a:xfrm>
          <a:prstGeom prst="rect">
            <a:avLst/>
          </a:prstGeom>
          <a:solidFill>
            <a:srgbClr val="FFFFCC">
              <a:alpha val="83922"/>
            </a:srgbClr>
          </a:solidFill>
        </p:spPr>
        <p:txBody>
          <a:bodyPr wrap="square" rtlCol="0">
            <a:spAutoFit/>
          </a:bodyPr>
          <a:lstStyle/>
          <a:p>
            <a:r>
              <a:rPr lang="it-IT" sz="2800" b="1" dirty="0" err="1" smtClean="0">
                <a:latin typeface="Calibri" pitchFamily="34" charset="0"/>
              </a:rPr>
              <a:t>Result</a:t>
            </a:r>
            <a:r>
              <a:rPr lang="it-IT" sz="2800" b="1" dirty="0" smtClean="0">
                <a:latin typeface="Calibri" pitchFamily="34" charset="0"/>
              </a:rPr>
              <a:t>: </a:t>
            </a:r>
            <a:r>
              <a:rPr lang="it-IT" sz="2800" b="1" dirty="0" smtClean="0">
                <a:solidFill>
                  <a:srgbClr val="FF0000"/>
                </a:solidFill>
                <a:latin typeface="Calibri" pitchFamily="34" charset="0"/>
              </a:rPr>
              <a:t>36 </a:t>
            </a:r>
            <a:r>
              <a:rPr lang="it-IT" sz="2800" b="1" dirty="0" smtClean="0">
                <a:latin typeface="Calibri" pitchFamily="34" charset="0"/>
              </a:rPr>
              <a:t>Commercial </a:t>
            </a:r>
            <a:r>
              <a:rPr lang="it-IT" sz="2800" b="1" dirty="0" err="1" smtClean="0">
                <a:latin typeface="Calibri" pitchFamily="34" charset="0"/>
              </a:rPr>
              <a:t>Flights</a:t>
            </a:r>
            <a:r>
              <a:rPr lang="it-IT" sz="2800" b="1" dirty="0" smtClean="0">
                <a:latin typeface="Calibri" pitchFamily="34" charset="0"/>
              </a:rPr>
              <a:t> </a:t>
            </a:r>
            <a:r>
              <a:rPr lang="it-IT" sz="2800" b="1" dirty="0" err="1" smtClean="0">
                <a:latin typeface="Calibri" pitchFamily="34" charset="0"/>
              </a:rPr>
              <a:t>controlled</a:t>
            </a:r>
            <a:r>
              <a:rPr lang="it-IT" sz="2800" b="1" dirty="0" smtClean="0">
                <a:latin typeface="Calibri" pitchFamily="34" charset="0"/>
              </a:rPr>
              <a:t> </a:t>
            </a:r>
            <a:r>
              <a:rPr lang="it-IT" sz="2800" b="1" dirty="0" err="1" smtClean="0">
                <a:latin typeface="Calibri" pitchFamily="34" charset="0"/>
              </a:rPr>
              <a:t>remotely</a:t>
            </a:r>
            <a:endParaRPr lang="it-IT" sz="28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71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modello_enav_eng_4_3">
  <a:themeElements>
    <a:clrScheme name="Presentazione vuo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zione vuota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modello_enav_eng_4_3.pot</Template>
  <TotalTime>459</TotalTime>
  <Words>726</Words>
  <Application>Microsoft Office PowerPoint</Application>
  <PresentationFormat>Presentazione su schermo (4:3)</PresentationFormat>
  <Paragraphs>144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modello_enav_eng_4_3</vt:lpstr>
      <vt:lpstr>RACOON Operations</vt:lpstr>
      <vt:lpstr>Milano Linate –LIML- Airport Layout    </vt:lpstr>
      <vt:lpstr>Linate Tower Operational Layout</vt:lpstr>
      <vt:lpstr>INTEGRATION WITH NEW GENERATION SYSTEMS         LIML</vt:lpstr>
      <vt:lpstr>INTEGRATION WITH NEW GENERATION SYSTEMS         LIML</vt:lpstr>
      <vt:lpstr>Milano Linate –LIML- Camera Layout    </vt:lpstr>
      <vt:lpstr>Presentazione standard di PowerPoint</vt:lpstr>
      <vt:lpstr>                    SURVEILLANCE</vt:lpstr>
      <vt:lpstr>                                EFPS</vt:lpstr>
      <vt:lpstr>Milano Linate –LIML- Camera Layout    </vt:lpstr>
      <vt:lpstr>Safety in RACOON</vt:lpstr>
      <vt:lpstr>Trial organization</vt:lpstr>
      <vt:lpstr>Preliminary Results - Linate</vt:lpstr>
      <vt:lpstr>Milano Malpensa –LIMC- Airport Layout    </vt:lpstr>
      <vt:lpstr>Malpensa Airport Layout – Camera View</vt:lpstr>
      <vt:lpstr>Multiple Airport Lay Out (LIMC &amp; LIXX)</vt:lpstr>
      <vt:lpstr>Ops Room Lay-out - MALPENSA</vt:lpstr>
      <vt:lpstr>LIMC/LIXX Preliminary Results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lincecate</dc:creator>
  <cp:lastModifiedBy>Teotino Daniele</cp:lastModifiedBy>
  <cp:revision>74</cp:revision>
  <cp:lastPrinted>2016-07-01T10:19:28Z</cp:lastPrinted>
  <dcterms:created xsi:type="dcterms:W3CDTF">2012-05-25T15:04:25Z</dcterms:created>
  <dcterms:modified xsi:type="dcterms:W3CDTF">2016-11-11T10:26:13Z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ngua">
    <vt:lpwstr>Inglese</vt:lpwstr>
  </property>
</Properties>
</file>