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A0"/>
    <a:srgbClr val="004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01" autoAdjust="0"/>
    <p:restoredTop sz="90909" autoAdjust="0"/>
  </p:normalViewPr>
  <p:slideViewPr>
    <p:cSldViewPr>
      <p:cViewPr>
        <p:scale>
          <a:sx n="100" d="100"/>
          <a:sy n="100" d="100"/>
        </p:scale>
        <p:origin x="-516" y="600"/>
      </p:cViewPr>
      <p:guideLst>
        <p:guide orient="horz" pos="4163"/>
        <p:guide pos="10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it-IT" alt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205D198-7EC4-4D9E-B590-D9853F1EAEB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54188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2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it-IT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123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EF83BDC-12B5-4E9B-87D4-8C1811E0E519}" type="slidenum">
              <a:rPr lang="it-IT" altLang="it-IT"/>
              <a:pPr>
                <a:spcBef>
                  <a:spcPct val="0"/>
                </a:spcBef>
              </a:pPr>
              <a:t>1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81" y="-38100"/>
            <a:ext cx="9167813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276872"/>
            <a:ext cx="4824536" cy="733425"/>
          </a:xfrm>
        </p:spPr>
        <p:txBody>
          <a:bodyPr/>
          <a:lstStyle>
            <a:lvl1pPr algn="ctr">
              <a:defRPr sz="2600">
                <a:solidFill>
                  <a:srgbClr val="0033A0"/>
                </a:solidFill>
              </a:defRPr>
            </a:lvl1pPr>
          </a:lstStyle>
          <a:p>
            <a:r>
              <a:rPr lang="it-IT" noProof="0" dirty="0" smtClean="0"/>
              <a:t>Click to </a:t>
            </a:r>
            <a:r>
              <a:rPr lang="it-IT" noProof="0" dirty="0" err="1" smtClean="0"/>
              <a:t>edit</a:t>
            </a:r>
            <a:r>
              <a:rPr lang="it-IT" noProof="0" dirty="0" smtClean="0"/>
              <a:t> Master </a:t>
            </a:r>
            <a:r>
              <a:rPr lang="it-IT" noProof="0" dirty="0" err="1" smtClean="0"/>
              <a:t>title</a:t>
            </a:r>
            <a:r>
              <a:rPr lang="it-IT" noProof="0" dirty="0" smtClean="0"/>
              <a:t> style</a:t>
            </a:r>
            <a:endParaRPr lang="en-GB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619672" y="3212976"/>
            <a:ext cx="4824536" cy="914400"/>
          </a:xfrm>
        </p:spPr>
        <p:txBody>
          <a:bodyPr/>
          <a:lstStyle>
            <a:lvl1pPr marL="0" indent="0" algn="ctr">
              <a:lnSpc>
                <a:spcPts val="3000"/>
              </a:lnSpc>
              <a:buFontTx/>
              <a:buNone/>
              <a:defRPr sz="1400" i="1">
                <a:solidFill>
                  <a:srgbClr val="0033A0"/>
                </a:solidFill>
              </a:defRPr>
            </a:lvl1pPr>
          </a:lstStyle>
          <a:p>
            <a:r>
              <a:rPr lang="it-IT" noProof="0" dirty="0" smtClean="0"/>
              <a:t>&lt;</a:t>
            </a:r>
            <a:r>
              <a:rPr lang="it-IT" noProof="0" dirty="0" err="1" smtClean="0"/>
              <a:t>Name</a:t>
            </a:r>
            <a:r>
              <a:rPr lang="it-IT" noProof="0" dirty="0" smtClean="0"/>
              <a:t>&gt; - &lt;</a:t>
            </a:r>
            <a:r>
              <a:rPr lang="it-IT" noProof="0" dirty="0" err="1" smtClean="0"/>
              <a:t>Role</a:t>
            </a:r>
            <a:r>
              <a:rPr lang="it-IT" noProof="0" dirty="0" smtClean="0"/>
              <a:t>&gt;</a:t>
            </a:r>
            <a:endParaRPr lang="en-GB" noProof="0" dirty="0"/>
          </a:p>
        </p:txBody>
      </p:sp>
      <p:sp>
        <p:nvSpPr>
          <p:cNvPr id="2" name="Rettangolo 1"/>
          <p:cNvSpPr/>
          <p:nvPr userDrawn="1"/>
        </p:nvSpPr>
        <p:spPr bwMode="auto">
          <a:xfrm>
            <a:off x="7452320" y="908720"/>
            <a:ext cx="1152128" cy="13681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6" name="Rettangolo 5"/>
          <p:cNvSpPr/>
          <p:nvPr userDrawn="1"/>
        </p:nvSpPr>
        <p:spPr bwMode="auto">
          <a:xfrm>
            <a:off x="323528" y="764704"/>
            <a:ext cx="2880320" cy="13681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600" dirty="0" smtClean="0">
              <a:solidFill>
                <a:srgbClr val="0033A0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 userDrawn="1"/>
        </p:nvSpPr>
        <p:spPr bwMode="auto">
          <a:xfrm>
            <a:off x="2123728" y="6093297"/>
            <a:ext cx="4824536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/>
                <a:ea typeface="+mj-ea"/>
                <a:cs typeface="Calibri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 pitchFamily="34" charset="0"/>
                <a:ea typeface="ＭＳ Ｐゴシック" charset="-128"/>
                <a:cs typeface="Calibri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 pitchFamily="34" charset="0"/>
                <a:ea typeface="ＭＳ Ｐゴシック" charset="-128"/>
                <a:cs typeface="Calibri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 pitchFamily="34" charset="0"/>
                <a:ea typeface="ＭＳ Ｐゴシック" charset="-128"/>
                <a:cs typeface="Calibri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0033A0"/>
                </a:solidFill>
                <a:latin typeface="Calibri" pitchFamily="34" charset="0"/>
                <a:ea typeface="ＭＳ Ｐゴシック" charset="-128"/>
                <a:cs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004489"/>
                </a:solidFill>
                <a:latin typeface="Times New Roman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004489"/>
                </a:solidFill>
                <a:latin typeface="Times New Roman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004489"/>
                </a:solidFill>
                <a:latin typeface="Times New Roman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rgbClr val="004489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it-IT" sz="1100" b="1" kern="0" dirty="0" smtClean="0">
                <a:solidFill>
                  <a:schemeClr val="bg1"/>
                </a:solidFill>
              </a:rPr>
              <a:t>RACOON Open </a:t>
            </a:r>
            <a:r>
              <a:rPr lang="it-IT" sz="1100" b="1" kern="0" dirty="0" err="1" smtClean="0">
                <a:solidFill>
                  <a:schemeClr val="bg1"/>
                </a:solidFill>
              </a:rPr>
              <a:t>Day</a:t>
            </a:r>
            <a:r>
              <a:rPr lang="it-IT" sz="1100" b="1" kern="0" dirty="0" smtClean="0">
                <a:solidFill>
                  <a:schemeClr val="bg1"/>
                </a:solidFill>
              </a:rPr>
              <a:t> – ENAV Malpensa </a:t>
            </a:r>
            <a:r>
              <a:rPr lang="it-IT" sz="1100" b="1" kern="0" dirty="0" err="1" smtClean="0">
                <a:solidFill>
                  <a:schemeClr val="bg1"/>
                </a:solidFill>
              </a:rPr>
              <a:t>Tower</a:t>
            </a:r>
            <a:endParaRPr lang="it-IT" sz="1100" b="1" kern="0" dirty="0" smtClean="0">
              <a:solidFill>
                <a:schemeClr val="bg1"/>
              </a:solidFill>
            </a:endParaRPr>
          </a:p>
          <a:p>
            <a:pPr algn="ctr" eaLnBrk="1" hangingPunct="1"/>
            <a:r>
              <a:rPr lang="it-IT" sz="1100" b="1" kern="0" dirty="0" smtClean="0">
                <a:solidFill>
                  <a:schemeClr val="bg1"/>
                </a:solidFill>
              </a:rPr>
              <a:t>11</a:t>
            </a:r>
            <a:r>
              <a:rPr lang="it-IT" sz="1100" b="1" kern="0" baseline="0" dirty="0" smtClean="0">
                <a:solidFill>
                  <a:schemeClr val="bg1"/>
                </a:solidFill>
              </a:rPr>
              <a:t> </a:t>
            </a:r>
            <a:r>
              <a:rPr lang="it-IT" sz="1100" b="1" kern="0" baseline="0" dirty="0" err="1" smtClean="0">
                <a:solidFill>
                  <a:schemeClr val="bg1"/>
                </a:solidFill>
              </a:rPr>
              <a:t>November</a:t>
            </a:r>
            <a:r>
              <a:rPr lang="it-IT" sz="1100" b="1" kern="0" baseline="0" dirty="0" smtClean="0">
                <a:solidFill>
                  <a:schemeClr val="bg1"/>
                </a:solidFill>
              </a:rPr>
              <a:t> 2016</a:t>
            </a:r>
            <a:endParaRPr lang="en-GB" sz="1100" b="1" kern="0" dirty="0">
              <a:solidFill>
                <a:schemeClr val="bg1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145" y="433495"/>
            <a:ext cx="1352727" cy="126731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3255"/>
            <a:ext cx="1794605" cy="1152129"/>
          </a:xfrm>
          <a:prstGeom prst="rect">
            <a:avLst/>
          </a:prstGeom>
        </p:spPr>
      </p:pic>
      <p:pic>
        <p:nvPicPr>
          <p:cNvPr id="1026" name="Immagine 9" descr="Descrizione: Descrizione: ../../../Volumes/XServe02/ALITALIA/00_Loghi/Alitalia%20interim%20Logo%20Suite%20PAYOFF/Onescreen/Illustrator/Partner%20Lockups/Alitalia%20Eti%2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66" y="690913"/>
            <a:ext cx="28479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1374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2EB63-6332-4FDE-90B4-93505CEEA7AC}" type="slidenum">
              <a:rPr lang="en-GB" altLang="it-IT"/>
              <a:pPr/>
              <a:t>‹N›</a:t>
            </a:fld>
            <a:endParaRPr lang="en-GB" altLang="it-IT"/>
          </a:p>
        </p:txBody>
      </p:sp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5640"/>
            <a:ext cx="1296143" cy="69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270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4_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417513"/>
            <a:ext cx="6629400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Fare clic per modificare stile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6629400" cy="40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Fare clic per modificare gli stili del testo dello schema</a:t>
            </a:r>
          </a:p>
          <a:p>
            <a:pPr lvl="1"/>
            <a:r>
              <a:rPr lang="en-GB" altLang="it-IT" smtClean="0"/>
              <a:t>Secondo livello</a:t>
            </a:r>
          </a:p>
          <a:p>
            <a:pPr lvl="2"/>
            <a:r>
              <a:rPr lang="en-GB" altLang="it-IT" smtClean="0"/>
              <a:t>Terzo livello</a:t>
            </a:r>
          </a:p>
          <a:p>
            <a:pPr lvl="3"/>
            <a:r>
              <a:rPr lang="en-GB" altLang="it-IT" smtClean="0"/>
              <a:t>Quarto livello</a:t>
            </a:r>
          </a:p>
          <a:p>
            <a:pPr lvl="4"/>
            <a:r>
              <a:rPr lang="en-GB" altLang="it-IT" smtClean="0"/>
              <a:t>Quinto livello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332538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33A0"/>
                </a:solidFill>
                <a:latin typeface="Calibri" pitchFamily="34" charset="0"/>
              </a:defRPr>
            </a:lvl1pPr>
          </a:lstStyle>
          <a:p>
            <a:fld id="{888D87EB-D5C7-4F0F-8A9D-9A51C9C34CCA}" type="slidenum">
              <a:rPr lang="en-GB" altLang="it-IT"/>
              <a:pPr/>
              <a:t>‹N›</a:t>
            </a:fld>
            <a:endParaRPr lang="en-GB" altLang="it-IT"/>
          </a:p>
        </p:txBody>
      </p:sp>
      <p:sp>
        <p:nvSpPr>
          <p:cNvPr id="2" name="TextBox 2"/>
          <p:cNvSpPr txBox="1">
            <a:spLocks noChangeArrowheads="1"/>
          </p:cNvSpPr>
          <p:nvPr userDrawn="1"/>
        </p:nvSpPr>
        <p:spPr bwMode="auto">
          <a:xfrm>
            <a:off x="2411413" y="6430963"/>
            <a:ext cx="24479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it-IT" sz="1000" dirty="0" smtClean="0">
                <a:solidFill>
                  <a:srgbClr val="0033A0"/>
                </a:solidFill>
                <a:latin typeface="Calibri" pitchFamily="34" charset="0"/>
              </a:rPr>
              <a:t>RACOON</a:t>
            </a:r>
            <a:r>
              <a:rPr lang="en-US" altLang="it-IT" sz="1000" baseline="0" dirty="0" smtClean="0">
                <a:solidFill>
                  <a:srgbClr val="0033A0"/>
                </a:solidFill>
                <a:latin typeface="Calibri" pitchFamily="34" charset="0"/>
              </a:rPr>
              <a:t> Open Day – 11 November 2016</a:t>
            </a:r>
            <a:endParaRPr lang="en-US" altLang="it-IT" sz="1000" dirty="0">
              <a:solidFill>
                <a:srgbClr val="0033A0"/>
              </a:solidFill>
              <a:latin typeface="Calibri" pitchFamily="34" charset="0"/>
            </a:endParaRPr>
          </a:p>
        </p:txBody>
      </p:sp>
      <p:sp>
        <p:nvSpPr>
          <p:cNvPr id="7" name="Rettangolo 6"/>
          <p:cNvSpPr/>
          <p:nvPr userDrawn="1"/>
        </p:nvSpPr>
        <p:spPr bwMode="auto">
          <a:xfrm>
            <a:off x="827584" y="6237312"/>
            <a:ext cx="1296144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88640"/>
            <a:ext cx="737838" cy="691249"/>
          </a:xfrm>
          <a:prstGeom prst="rect">
            <a:avLst/>
          </a:prstGeom>
        </p:spPr>
      </p:pic>
      <p:pic>
        <p:nvPicPr>
          <p:cNvPr id="2050" name="Immagine 9" descr="Descrizione: Descrizione: ../../../Volumes/XServe02/ALITALIA/00_Loghi/Alitalia%20interim%20Logo%20Suite%20PAYOFF/Onescreen/Illustrator/Partner%20Lockups/Alitalia%20Eti%2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45" y="6375241"/>
            <a:ext cx="1423986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timing>
    <p:tnLst>
      <p:par>
        <p:cTn id="1" dur="indefinite" restart="never" nodeType="tmRoot"/>
      </p:par>
    </p:tnLst>
  </p:timing>
  <p:hf hdr="0"/>
  <p:txStyles>
    <p:titleStyle>
      <a:lvl1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/>
          <a:ea typeface="+mj-ea"/>
          <a:cs typeface="Calibri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 pitchFamily="34" charset="0"/>
          <a:ea typeface="ＭＳ Ｐゴシック" charset="-128"/>
          <a:cs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 pitchFamily="34" charset="0"/>
          <a:ea typeface="ＭＳ Ｐゴシック" charset="-128"/>
          <a:cs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 pitchFamily="34" charset="0"/>
          <a:ea typeface="ＭＳ Ｐゴシック" charset="-128"/>
          <a:cs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rgbClr val="0033A0"/>
          </a:solidFill>
          <a:latin typeface="Calibri" pitchFamily="34" charset="0"/>
          <a:ea typeface="ＭＳ Ｐゴシック" charset="-128"/>
          <a:cs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4489"/>
          </a:solidFill>
          <a:latin typeface="Times New Roman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4489"/>
          </a:solidFill>
          <a:latin typeface="Times New Roman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4489"/>
          </a:solidFill>
          <a:latin typeface="Times New Roman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004489"/>
          </a:solidFill>
          <a:latin typeface="Times New Roman" charset="0"/>
          <a:ea typeface="ＭＳ Ｐゴシック" charset="-128"/>
        </a:defRPr>
      </a:lvl9pPr>
    </p:titleStyle>
    <p:bodyStyle>
      <a:lvl1pPr marL="342900" indent="-342900" algn="l" rtl="0" fontAlgn="base">
        <a:lnSpc>
          <a:spcPts val="2000"/>
        </a:lnSpc>
        <a:spcBef>
          <a:spcPct val="20000"/>
        </a:spcBef>
        <a:spcAft>
          <a:spcPct val="0"/>
        </a:spcAft>
        <a:buChar char="•"/>
        <a:defRPr sz="1400">
          <a:solidFill>
            <a:srgbClr val="0033A0"/>
          </a:solidFill>
          <a:latin typeface="Calibri"/>
          <a:ea typeface="+mn-ea"/>
          <a:cs typeface="Calibri"/>
        </a:defRPr>
      </a:lvl1pPr>
      <a:lvl2pPr marL="742950" indent="-285750" algn="l" rtl="0" fontAlgn="base">
        <a:lnSpc>
          <a:spcPts val="2000"/>
        </a:lnSpc>
        <a:spcBef>
          <a:spcPct val="20000"/>
        </a:spcBef>
        <a:spcAft>
          <a:spcPct val="0"/>
        </a:spcAft>
        <a:buChar char="–"/>
        <a:defRPr sz="1400">
          <a:solidFill>
            <a:srgbClr val="0033A0"/>
          </a:solidFill>
          <a:latin typeface="Calibri"/>
          <a:ea typeface="+mn-ea"/>
          <a:cs typeface="Calibri"/>
        </a:defRPr>
      </a:lvl2pPr>
      <a:lvl3pPr marL="1143000" indent="-228600" algn="l" rtl="0" fontAlgn="base">
        <a:lnSpc>
          <a:spcPts val="2000"/>
        </a:lnSpc>
        <a:spcBef>
          <a:spcPct val="20000"/>
        </a:spcBef>
        <a:spcAft>
          <a:spcPct val="0"/>
        </a:spcAft>
        <a:buChar char="•"/>
        <a:defRPr sz="1400">
          <a:solidFill>
            <a:srgbClr val="0033A0"/>
          </a:solidFill>
          <a:latin typeface="Calibri"/>
          <a:ea typeface="+mn-ea"/>
          <a:cs typeface="Calibri"/>
        </a:defRPr>
      </a:lvl3pPr>
      <a:lvl4pPr marL="1562100" indent="-228600" algn="l" rtl="0" fontAlgn="base">
        <a:lnSpc>
          <a:spcPts val="2000"/>
        </a:lnSpc>
        <a:spcBef>
          <a:spcPct val="20000"/>
        </a:spcBef>
        <a:spcAft>
          <a:spcPct val="0"/>
        </a:spcAft>
        <a:buChar char="–"/>
        <a:defRPr sz="1400">
          <a:solidFill>
            <a:srgbClr val="0033A0"/>
          </a:solidFill>
          <a:latin typeface="Calibri"/>
          <a:ea typeface="+mn-ea"/>
          <a:cs typeface="Calibri"/>
        </a:defRPr>
      </a:lvl4pPr>
      <a:lvl5pPr marL="1981200" indent="-228600" algn="l" rtl="0" fontAlgn="base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33A0"/>
          </a:solidFill>
          <a:latin typeface="Calibri"/>
          <a:ea typeface="+mn-ea"/>
          <a:cs typeface="Calibri"/>
        </a:defRPr>
      </a:lvl5pPr>
      <a:lvl6pPr marL="2438400" indent="-228600" algn="l" rtl="0" eaLnBrk="1" fontAlgn="base" hangingPunct="1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4489"/>
          </a:solidFill>
          <a:latin typeface="+mn-lt"/>
          <a:ea typeface="+mn-ea"/>
        </a:defRPr>
      </a:lvl6pPr>
      <a:lvl7pPr marL="2895600" indent="-228600" algn="l" rtl="0" eaLnBrk="1" fontAlgn="base" hangingPunct="1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4489"/>
          </a:solidFill>
          <a:latin typeface="+mn-lt"/>
          <a:ea typeface="+mn-ea"/>
        </a:defRPr>
      </a:lvl7pPr>
      <a:lvl8pPr marL="3352800" indent="-228600" algn="l" rtl="0" eaLnBrk="1" fontAlgn="base" hangingPunct="1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4489"/>
          </a:solidFill>
          <a:latin typeface="+mn-lt"/>
          <a:ea typeface="+mn-ea"/>
        </a:defRPr>
      </a:lvl8pPr>
      <a:lvl9pPr marL="3810000" indent="-228600" algn="l" rtl="0" eaLnBrk="1" fontAlgn="base" hangingPunct="1">
        <a:lnSpc>
          <a:spcPts val="2000"/>
        </a:lnSpc>
        <a:spcBef>
          <a:spcPct val="20000"/>
        </a:spcBef>
        <a:spcAft>
          <a:spcPct val="0"/>
        </a:spcAft>
        <a:buChar char="»"/>
        <a:defRPr sz="1400">
          <a:solidFill>
            <a:srgbClr val="004489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2"/>
          <p:cNvSpPr>
            <a:spLocks noGrp="1"/>
          </p:cNvSpPr>
          <p:nvPr>
            <p:ph type="ctrTitle"/>
          </p:nvPr>
        </p:nvSpPr>
        <p:spPr>
          <a:xfrm>
            <a:off x="1619250" y="2479675"/>
            <a:ext cx="4824413" cy="733425"/>
          </a:xfrm>
        </p:spPr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RACOON: Alitalia participation</a:t>
            </a:r>
          </a:p>
        </p:txBody>
      </p:sp>
      <p:sp>
        <p:nvSpPr>
          <p:cNvPr id="4098" name="Subtitle 3"/>
          <p:cNvSpPr>
            <a:spLocks noGrp="1"/>
          </p:cNvSpPr>
          <p:nvPr>
            <p:ph type="subTitle" idx="1"/>
          </p:nvPr>
        </p:nvSpPr>
        <p:spPr>
          <a:xfrm>
            <a:off x="1619250" y="3500438"/>
            <a:ext cx="4824413" cy="914400"/>
          </a:xfrm>
        </p:spPr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Carlo Pacenti</a:t>
            </a:r>
          </a:p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Fuel Efficiency &amp; Projects Mgr.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t-IT" dirty="0" smtClean="0">
                <a:latin typeface="Calibri" pitchFamily="34" charset="0"/>
                <a:cs typeface="Calibri" pitchFamily="34" charset="0"/>
              </a:rPr>
              <a:t>Alitalia feedbacks </a:t>
            </a: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D69D9C1-04D6-4972-A88A-36B29965DBD2}" type="slidenum">
              <a:rPr lang="en-GB" altLang="it-IT" sz="1000">
                <a:solidFill>
                  <a:srgbClr val="0033A0"/>
                </a:solidFill>
                <a:latin typeface="Calibri" pitchFamily="34" charset="0"/>
              </a:rPr>
              <a:pPr/>
              <a:t>2</a:t>
            </a:fld>
            <a:endParaRPr lang="en-GB" altLang="it-IT" sz="1000">
              <a:solidFill>
                <a:srgbClr val="0033A0"/>
              </a:solidFill>
              <a:latin typeface="Calibri" pitchFamily="34" charset="0"/>
            </a:endParaRPr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297238" y="1563291"/>
            <a:ext cx="4392488" cy="1397272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/>
              <a:t>addition to NOTAM and ATIS messages, </a:t>
            </a:r>
            <a:r>
              <a:rPr lang="en-US" dirty="0" smtClean="0"/>
              <a:t>in advance of the </a:t>
            </a:r>
            <a:r>
              <a:rPr lang="en-US" dirty="0"/>
              <a:t>trial, an internal operative communication </a:t>
            </a:r>
            <a:r>
              <a:rPr lang="en-US" dirty="0" smtClean="0"/>
              <a:t>was distributed to flight crews. </a:t>
            </a:r>
          </a:p>
          <a:p>
            <a:r>
              <a:rPr lang="en-US" dirty="0" smtClean="0"/>
              <a:t>Furthermore </a:t>
            </a:r>
            <a:r>
              <a:rPr lang="en-US" dirty="0"/>
              <a:t>Alitalia chose to send questionnaires to the involved </a:t>
            </a:r>
            <a:r>
              <a:rPr lang="en-US" dirty="0" smtClean="0"/>
              <a:t>crews to get their feedbacks. 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2157413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gnaposto contenuto 1"/>
          <p:cNvSpPr txBox="1">
            <a:spLocks/>
          </p:cNvSpPr>
          <p:nvPr/>
        </p:nvSpPr>
        <p:spPr bwMode="auto">
          <a:xfrm>
            <a:off x="251520" y="3117503"/>
            <a:ext cx="3672408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3pPr>
            <a:lvl4pPr marL="15621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4pPr>
            <a:lvl5pPr marL="19812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5pPr>
            <a:lvl6pPr marL="24384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6pPr>
            <a:lvl7pPr marL="28956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7pPr>
            <a:lvl8pPr marL="33528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8pPr>
            <a:lvl9pPr marL="38100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dirty="0" smtClean="0"/>
              <a:t>percentage of </a:t>
            </a:r>
            <a:r>
              <a:rPr lang="en-US" dirty="0"/>
              <a:t>received </a:t>
            </a:r>
            <a:r>
              <a:rPr lang="en-US" dirty="0" smtClean="0"/>
              <a:t>feedbacks per Aircraft Type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8" name="Segnaposto contenuto 1"/>
          <p:cNvSpPr txBox="1">
            <a:spLocks/>
          </p:cNvSpPr>
          <p:nvPr/>
        </p:nvSpPr>
        <p:spPr bwMode="auto">
          <a:xfrm>
            <a:off x="683568" y="3621559"/>
            <a:ext cx="7488832" cy="2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3pPr>
            <a:lvl4pPr marL="15621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4pPr>
            <a:lvl5pPr marL="19812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5pPr>
            <a:lvl6pPr marL="24384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6pPr>
            <a:lvl7pPr marL="28956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7pPr>
            <a:lvl8pPr marL="33528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8pPr>
            <a:lvl9pPr marL="38100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Feedback summary:</a:t>
            </a:r>
          </a:p>
          <a:p>
            <a:r>
              <a:rPr lang="en-US" dirty="0" smtClean="0"/>
              <a:t>No </a:t>
            </a:r>
            <a:r>
              <a:rPr lang="en-US" dirty="0"/>
              <a:t>differences </a:t>
            </a:r>
            <a:r>
              <a:rPr lang="en-US" dirty="0" smtClean="0"/>
              <a:t>were </a:t>
            </a:r>
            <a:r>
              <a:rPr lang="en-US" dirty="0"/>
              <a:t>perceived by pilots </a:t>
            </a:r>
            <a:r>
              <a:rPr lang="en-US" dirty="0" smtClean="0"/>
              <a:t>versus “standard” operations, being </a:t>
            </a:r>
            <a:r>
              <a:rPr lang="en-US" dirty="0"/>
              <a:t>the only change </a:t>
            </a:r>
            <a:r>
              <a:rPr lang="en-US" dirty="0" smtClean="0"/>
              <a:t>the </a:t>
            </a:r>
            <a:r>
              <a:rPr lang="en-US" dirty="0"/>
              <a:t>"Remote" phraseology used.</a:t>
            </a:r>
            <a:endParaRPr lang="it-IT" dirty="0"/>
          </a:p>
          <a:p>
            <a:r>
              <a:rPr lang="en-US" dirty="0"/>
              <a:t>The Remote Tower </a:t>
            </a:r>
            <a:r>
              <a:rPr lang="en-US" dirty="0" smtClean="0"/>
              <a:t>control </a:t>
            </a:r>
            <a:r>
              <a:rPr lang="en-US" dirty="0"/>
              <a:t>provided no changes in terms of Role and Responsibilities (between Pilots and ATC) and </a:t>
            </a:r>
            <a:r>
              <a:rPr lang="en-US" dirty="0" smtClean="0"/>
              <a:t>no crew member expressed </a:t>
            </a:r>
            <a:r>
              <a:rPr lang="en-US" dirty="0"/>
              <a:t>the need of a dedicated training session.</a:t>
            </a:r>
            <a:endParaRPr lang="it-IT" dirty="0"/>
          </a:p>
          <a:p>
            <a:r>
              <a:rPr lang="en-US" dirty="0"/>
              <a:t>Thanks to the communication distributed </a:t>
            </a:r>
            <a:r>
              <a:rPr lang="en-US" dirty="0" smtClean="0"/>
              <a:t>(NOTAM</a:t>
            </a:r>
            <a:r>
              <a:rPr lang="en-US" dirty="0"/>
              <a:t>, ATIS, </a:t>
            </a:r>
            <a:r>
              <a:rPr lang="en-US" dirty="0" smtClean="0"/>
              <a:t>the </a:t>
            </a:r>
            <a:r>
              <a:rPr lang="en-US" dirty="0"/>
              <a:t>internal operative communication) pilots had a good </a:t>
            </a:r>
            <a:r>
              <a:rPr lang="en-US" dirty="0" smtClean="0"/>
              <a:t>situation/trial </a:t>
            </a:r>
            <a:r>
              <a:rPr lang="en-US" dirty="0"/>
              <a:t>awareness.</a:t>
            </a:r>
            <a:endParaRPr lang="it-IT" dirty="0"/>
          </a:p>
        </p:txBody>
      </p:sp>
      <p:sp>
        <p:nvSpPr>
          <p:cNvPr id="9" name="Segnaposto contenuto 1"/>
          <p:cNvSpPr txBox="1">
            <a:spLocks/>
          </p:cNvSpPr>
          <p:nvPr/>
        </p:nvSpPr>
        <p:spPr bwMode="auto">
          <a:xfrm>
            <a:off x="4297238" y="1196752"/>
            <a:ext cx="4392488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3pPr>
            <a:lvl4pPr marL="15621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4pPr>
            <a:lvl5pPr marL="1981200" indent="-228600" algn="l" rtl="0" fontAlgn="base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33A0"/>
                </a:solidFill>
                <a:latin typeface="Calibri"/>
                <a:ea typeface="+mn-ea"/>
                <a:cs typeface="Calibri"/>
              </a:defRPr>
            </a:lvl5pPr>
            <a:lvl6pPr marL="24384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6pPr>
            <a:lvl7pPr marL="28956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7pPr>
            <a:lvl8pPr marL="33528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8pPr>
            <a:lvl9pPr marL="3810000" indent="-228600" algn="l" rtl="0" eaLnBrk="1" fontAlgn="base" hangingPunct="1">
              <a:lnSpc>
                <a:spcPts val="2000"/>
              </a:lnSpc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489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1800" b="1" dirty="0" smtClean="0"/>
              <a:t>50 Alitalia flights </a:t>
            </a:r>
            <a:r>
              <a:rPr lang="en-US" sz="1800" b="1" smtClean="0"/>
              <a:t>participated </a:t>
            </a:r>
            <a:r>
              <a:rPr lang="en-US" sz="1800" b="1" smtClean="0"/>
              <a:t>in the </a:t>
            </a:r>
            <a:r>
              <a:rPr lang="en-US" sz="1800" b="1" dirty="0" smtClean="0"/>
              <a:t>trial</a:t>
            </a:r>
          </a:p>
        </p:txBody>
      </p:sp>
    </p:spTree>
    <p:extLst>
      <p:ext uri="{BB962C8B-B14F-4D97-AF65-F5344CB8AC3E}">
        <p14:creationId xmlns:p14="http://schemas.microsoft.com/office/powerpoint/2010/main" val="168627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lo_enav_eng_4_3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modello_enav_eng_4_3.pot</Template>
  <TotalTime>198</TotalTime>
  <Words>149</Words>
  <Application>Microsoft Office PowerPoint</Application>
  <PresentationFormat>Presentazione su schermo (4:3)</PresentationFormat>
  <Paragraphs>14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modello_enav_eng_4_3</vt:lpstr>
      <vt:lpstr>RACOON: Alitalia participation</vt:lpstr>
      <vt:lpstr>Alitalia feedbacks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lincecate</dc:creator>
  <cp:lastModifiedBy>Daniele Teotino</cp:lastModifiedBy>
  <cp:revision>39</cp:revision>
  <cp:lastPrinted>2016-07-01T10:19:28Z</cp:lastPrinted>
  <dcterms:created xsi:type="dcterms:W3CDTF">2012-05-25T15:04:25Z</dcterms:created>
  <dcterms:modified xsi:type="dcterms:W3CDTF">2016-11-10T19:33:08Z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ngua">
    <vt:lpwstr>Inglese</vt:lpwstr>
  </property>
</Properties>
</file>