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1" r:id="rId3"/>
    <p:sldId id="282" r:id="rId4"/>
    <p:sldId id="283" r:id="rId5"/>
    <p:sldId id="266" r:id="rId6"/>
    <p:sldId id="269" r:id="rId7"/>
    <p:sldId id="274" r:id="rId8"/>
    <p:sldId id="271" r:id="rId9"/>
    <p:sldId id="273" r:id="rId10"/>
    <p:sldId id="275" r:id="rId11"/>
    <p:sldId id="280" r:id="rId12"/>
    <p:sldId id="279" r:id="rId13"/>
    <p:sldId id="267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386C"/>
    <a:srgbClr val="C0C1BF"/>
    <a:srgbClr val="12124C"/>
    <a:srgbClr val="1C3042"/>
    <a:srgbClr val="6F8910"/>
    <a:srgbClr val="97BF0D"/>
    <a:srgbClr val="7BC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8" autoAdjust="0"/>
    <p:restoredTop sz="94660"/>
  </p:normalViewPr>
  <p:slideViewPr>
    <p:cSldViewPr>
      <p:cViewPr>
        <p:scale>
          <a:sx n="70" d="100"/>
          <a:sy n="70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33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E202F-E8EF-4226-9856-BB0B143CFA25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71D22C-26F3-4C12-B34D-28F32B4912D7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1129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81A0C-C215-4712-8B9F-3C9AD87480BF}" type="datetimeFigureOut">
              <a:rPr lang="en-GB" smtClean="0"/>
              <a:t>17/11/2016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979DE8-C9DF-4B2F-B4CE-EE9AD07ACF9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91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3422759"/>
            <a:ext cx="9180512" cy="3461120"/>
          </a:xfrm>
          <a:prstGeom prst="rect">
            <a:avLst/>
          </a:prstGeom>
          <a:solidFill>
            <a:srgbClr val="C0C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77960" y="535980"/>
            <a:ext cx="9292380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6276" y="5013176"/>
            <a:ext cx="8568952" cy="893474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 Subtitle in lower case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530970"/>
            <a:ext cx="2133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5DBE1FA-502C-4E15-9A89-61C7DF815AA0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23528" y="3422758"/>
            <a:ext cx="8496944" cy="1662426"/>
          </a:xfrm>
        </p:spPr>
        <p:txBody>
          <a:bodyPr anchor="ctr">
            <a:noAutofit/>
          </a:bodyPr>
          <a:lstStyle>
            <a:lvl1pPr>
              <a:defRPr sz="4000" b="0" cap="all" baseline="0">
                <a:solidFill>
                  <a:srgbClr val="00386C"/>
                </a:solidFill>
                <a:latin typeface="+mj-lt"/>
              </a:defRPr>
            </a:lvl1pPr>
          </a:lstStyle>
          <a:p>
            <a:r>
              <a:rPr lang="en-GB" dirty="0" smtClean="0"/>
              <a:t>Title of the presentation on max. 3 lines</a:t>
            </a:r>
            <a:endParaRPr lang="en-GB" dirty="0"/>
          </a:p>
        </p:txBody>
      </p:sp>
      <p:sp>
        <p:nvSpPr>
          <p:cNvPr id="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55776" y="6548222"/>
            <a:ext cx="4032448" cy="301737"/>
          </a:xfrm>
        </p:spPr>
        <p:txBody>
          <a:bodyPr anchor="b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GB" dirty="0" smtClean="0"/>
              <a:t>RACOON Open Day -  ENAV Malpensa Tower , 11/11/2016</a:t>
            </a:r>
            <a:endParaRPr lang="en-GB" dirty="0"/>
          </a:p>
        </p:txBody>
      </p:sp>
      <p:sp>
        <p:nvSpPr>
          <p:cNvPr id="29" name="Date Placeholder 3"/>
          <p:cNvSpPr>
            <a:spLocks noGrp="1"/>
          </p:cNvSpPr>
          <p:nvPr>
            <p:ph type="dt" sz="half" idx="10"/>
          </p:nvPr>
        </p:nvSpPr>
        <p:spPr>
          <a:xfrm>
            <a:off x="6576764" y="6553246"/>
            <a:ext cx="2133600" cy="304754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EE50BDF-889C-4427-955A-C89FE7785176}" type="datetime1">
              <a:rPr lang="en-GB" smtClean="0"/>
              <a:t>17/11/2016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052" y="5661248"/>
            <a:ext cx="1426178" cy="85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4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1" y="5517232"/>
            <a:ext cx="2115794" cy="113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283" y="614005"/>
            <a:ext cx="4989512" cy="202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5145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58316"/>
            <a:ext cx="8229600" cy="576064"/>
          </a:xfrm>
        </p:spPr>
        <p:txBody>
          <a:bodyPr anchor="ctr">
            <a:normAutofit/>
          </a:bodyPr>
          <a:lstStyle>
            <a:lvl1pPr>
              <a:defRPr sz="3200" b="1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Title on one line max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17"/>
          </a:xfrm>
        </p:spPr>
        <p:txBody>
          <a:bodyPr/>
          <a:lstStyle>
            <a:lvl1pPr>
              <a:defRPr sz="2800">
                <a:solidFill>
                  <a:srgbClr val="00386C"/>
                </a:solidFill>
                <a:latin typeface="+mj-lt"/>
              </a:defRPr>
            </a:lvl1pPr>
            <a:lvl2pPr>
              <a:defRPr>
                <a:solidFill>
                  <a:srgbClr val="00386C"/>
                </a:solidFill>
                <a:latin typeface="+mj-lt"/>
              </a:defRPr>
            </a:lvl2pPr>
            <a:lvl3pPr>
              <a:defRPr>
                <a:solidFill>
                  <a:srgbClr val="00386C"/>
                </a:solidFill>
                <a:latin typeface="+mj-lt"/>
              </a:defRPr>
            </a:lvl3pPr>
            <a:lvl4pPr>
              <a:defRPr>
                <a:solidFill>
                  <a:srgbClr val="00386C"/>
                </a:solidFill>
                <a:latin typeface="+mj-lt"/>
              </a:defRPr>
            </a:lvl4pPr>
            <a:lvl5pPr>
              <a:defRPr>
                <a:solidFill>
                  <a:srgbClr val="00386C"/>
                </a:solidFill>
                <a:latin typeface="+mj-lt"/>
              </a:defRPr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76764" y="6501490"/>
            <a:ext cx="2133600" cy="365125"/>
          </a:xfrm>
        </p:spPr>
        <p:txBody>
          <a:bodyPr/>
          <a:lstStyle/>
          <a:p>
            <a:fld id="{469D2EE4-9CAE-4AB4-8A0D-154ED3CC7945}" type="datetime1">
              <a:rPr lang="en-GB" smtClean="0"/>
              <a:t>17/11/2016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2548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6712"/>
            <a:ext cx="4038600" cy="5289451"/>
          </a:xfrm>
        </p:spPr>
        <p:txBody>
          <a:bodyPr/>
          <a:lstStyle>
            <a:lvl1pPr>
              <a:defRPr sz="2800">
                <a:solidFill>
                  <a:srgbClr val="00386C"/>
                </a:solidFill>
                <a:latin typeface="+mj-lt"/>
              </a:defRPr>
            </a:lvl1pPr>
            <a:lvl2pPr>
              <a:defRPr sz="2400">
                <a:solidFill>
                  <a:srgbClr val="00386C"/>
                </a:solidFill>
                <a:latin typeface="+mj-lt"/>
              </a:defRPr>
            </a:lvl2pPr>
            <a:lvl3pPr>
              <a:defRPr sz="2000">
                <a:solidFill>
                  <a:srgbClr val="00386C"/>
                </a:solidFill>
                <a:latin typeface="+mj-lt"/>
              </a:defRPr>
            </a:lvl3pPr>
            <a:lvl4pPr>
              <a:defRPr sz="1800">
                <a:solidFill>
                  <a:srgbClr val="00386C"/>
                </a:solidFill>
                <a:latin typeface="+mj-lt"/>
              </a:defRPr>
            </a:lvl4pPr>
            <a:lvl5pPr>
              <a:defRPr sz="1800">
                <a:solidFill>
                  <a:srgbClr val="00386C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6712"/>
            <a:ext cx="4038600" cy="5289451"/>
          </a:xfrm>
        </p:spPr>
        <p:txBody>
          <a:bodyPr/>
          <a:lstStyle>
            <a:lvl1pPr>
              <a:defRPr sz="2800">
                <a:solidFill>
                  <a:srgbClr val="00386C"/>
                </a:solidFill>
                <a:latin typeface="+mj-lt"/>
              </a:defRPr>
            </a:lvl1pPr>
            <a:lvl2pPr>
              <a:defRPr sz="2400">
                <a:solidFill>
                  <a:srgbClr val="00386C"/>
                </a:solidFill>
                <a:latin typeface="+mj-lt"/>
              </a:defRPr>
            </a:lvl2pPr>
            <a:lvl3pPr>
              <a:defRPr sz="2000">
                <a:solidFill>
                  <a:srgbClr val="00386C"/>
                </a:solidFill>
                <a:latin typeface="+mj-lt"/>
              </a:defRPr>
            </a:lvl3pPr>
            <a:lvl4pPr>
              <a:defRPr sz="1800">
                <a:solidFill>
                  <a:srgbClr val="00386C"/>
                </a:solidFill>
                <a:latin typeface="+mj-lt"/>
              </a:defRPr>
            </a:lvl4pPr>
            <a:lvl5pPr>
              <a:defRPr sz="1800">
                <a:solidFill>
                  <a:srgbClr val="00386C"/>
                </a:solidFill>
                <a:latin typeface="+mj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04B5-DE5B-41FD-9917-B94383591AD0}" type="datetime1">
              <a:rPr lang="en-GB" smtClean="0"/>
              <a:t>17/11/2016</a:t>
            </a:fld>
            <a:endParaRPr lang="en-GB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692696"/>
          </a:xfrm>
          <a:prstGeom prst="rect">
            <a:avLst/>
          </a:prstGeom>
          <a:solidFill>
            <a:schemeClr val="accent4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50410"/>
            <a:ext cx="8229600" cy="643508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pic>
        <p:nvPicPr>
          <p:cNvPr id="14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661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88640"/>
            <a:ext cx="4040188" cy="720080"/>
          </a:xfrm>
          <a:solidFill>
            <a:srgbClr val="C0C1BF"/>
          </a:solidFill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980728"/>
            <a:ext cx="4063042" cy="5400600"/>
          </a:xfrm>
        </p:spPr>
        <p:txBody>
          <a:bodyPr/>
          <a:lstStyle>
            <a:lvl1pPr>
              <a:defRPr sz="2400">
                <a:solidFill>
                  <a:srgbClr val="00386C"/>
                </a:solidFill>
                <a:latin typeface="+mj-lt"/>
              </a:defRPr>
            </a:lvl1pPr>
            <a:lvl2pPr>
              <a:defRPr sz="2000">
                <a:solidFill>
                  <a:srgbClr val="00386C"/>
                </a:solidFill>
                <a:latin typeface="+mj-lt"/>
              </a:defRPr>
            </a:lvl2pPr>
            <a:lvl3pPr>
              <a:defRPr sz="1800">
                <a:solidFill>
                  <a:srgbClr val="00386C"/>
                </a:solidFill>
                <a:latin typeface="+mj-lt"/>
              </a:defRPr>
            </a:lvl3pPr>
            <a:lvl4pPr>
              <a:defRPr sz="1600">
                <a:solidFill>
                  <a:srgbClr val="00386C"/>
                </a:solidFill>
                <a:latin typeface="+mj-lt"/>
              </a:defRPr>
            </a:lvl4pPr>
            <a:lvl5pPr>
              <a:defRPr sz="1600">
                <a:solidFill>
                  <a:srgbClr val="00386C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88640"/>
            <a:ext cx="4041775" cy="720080"/>
          </a:xfrm>
          <a:solidFill>
            <a:srgbClr val="C0C1BF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rgbClr val="FFFFFF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980728"/>
            <a:ext cx="4041775" cy="5400600"/>
          </a:xfrm>
        </p:spPr>
        <p:txBody>
          <a:bodyPr/>
          <a:lstStyle>
            <a:lvl1pPr>
              <a:defRPr sz="2400">
                <a:solidFill>
                  <a:srgbClr val="00386C"/>
                </a:solidFill>
                <a:latin typeface="+mj-lt"/>
              </a:defRPr>
            </a:lvl1pPr>
            <a:lvl2pPr>
              <a:defRPr sz="2000">
                <a:solidFill>
                  <a:srgbClr val="00386C"/>
                </a:solidFill>
                <a:latin typeface="+mj-lt"/>
              </a:defRPr>
            </a:lvl2pPr>
            <a:lvl3pPr>
              <a:defRPr sz="1800">
                <a:solidFill>
                  <a:srgbClr val="00386C"/>
                </a:solidFill>
                <a:latin typeface="+mj-lt"/>
              </a:defRPr>
            </a:lvl3pPr>
            <a:lvl4pPr>
              <a:defRPr sz="1600">
                <a:solidFill>
                  <a:srgbClr val="00386C"/>
                </a:solidFill>
                <a:latin typeface="+mj-lt"/>
              </a:defRPr>
            </a:lvl4pPr>
            <a:lvl5pPr>
              <a:defRPr sz="1600">
                <a:solidFill>
                  <a:srgbClr val="00386C"/>
                </a:solidFill>
                <a:latin typeface="+mj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063F7-E16D-45F0-B96E-5F596EBE12B0}" type="datetime1">
              <a:rPr lang="en-GB" smtClean="0"/>
              <a:t>17/11/2016</a:t>
            </a:fld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8656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C0C1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5EB87-3C9D-4AEC-8526-FC04CEF17B7A}" type="datetime1">
              <a:rPr lang="en-GB" smtClean="0"/>
              <a:t>17/11/2016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280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D94A6-B4D5-4919-9F90-F252044A0ACA}" type="datetime1">
              <a:rPr lang="en-GB" smtClean="0"/>
              <a:t>17/11/2016</a:t>
            </a:fld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62408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8700"/>
            <a:ext cx="3008313" cy="856084"/>
          </a:xfrm>
          <a:solidFill>
            <a:srgbClr val="C0C1BF"/>
          </a:solidFill>
        </p:spPr>
        <p:txBody>
          <a:bodyPr anchor="ctr"/>
          <a:lstStyle>
            <a:lvl1pPr algn="l">
              <a:defRPr sz="2000"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400600"/>
          </a:xfrm>
        </p:spPr>
        <p:txBody>
          <a:bodyPr/>
          <a:lstStyle>
            <a:lvl1pPr>
              <a:defRPr sz="3200">
                <a:solidFill>
                  <a:srgbClr val="00386C"/>
                </a:solidFill>
                <a:latin typeface="+mj-lt"/>
              </a:defRPr>
            </a:lvl1pPr>
            <a:lvl2pPr>
              <a:defRPr sz="2800">
                <a:solidFill>
                  <a:srgbClr val="00386C"/>
                </a:solidFill>
                <a:latin typeface="+mj-lt"/>
              </a:defRPr>
            </a:lvl2pPr>
            <a:lvl3pPr>
              <a:defRPr sz="2400">
                <a:solidFill>
                  <a:srgbClr val="00386C"/>
                </a:solidFill>
                <a:latin typeface="+mj-lt"/>
              </a:defRPr>
            </a:lvl3pPr>
            <a:lvl4pPr>
              <a:defRPr sz="2000">
                <a:solidFill>
                  <a:srgbClr val="00386C"/>
                </a:solidFill>
                <a:latin typeface="+mj-lt"/>
              </a:defRPr>
            </a:lvl4pPr>
            <a:lvl5pPr>
              <a:defRPr sz="2000">
                <a:solidFill>
                  <a:srgbClr val="00386C"/>
                </a:solidFill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56793"/>
            <a:ext cx="3008313" cy="446449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151-4135-4411-9E1F-E99C7AB85B38}" type="datetime1">
              <a:rPr lang="en-GB" smtClean="0"/>
              <a:t>17/11/2016</a:t>
            </a:fld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82364"/>
            <a:ext cx="2895600" cy="365125"/>
          </a:xfrm>
        </p:spPr>
        <p:txBody>
          <a:bodyPr/>
          <a:lstStyle/>
          <a:p>
            <a:r>
              <a:rPr lang="en-GB" dirty="0" smtClean="0"/>
              <a:t>RACOON Open Day</a:t>
            </a:r>
            <a:endParaRPr lang="en-GB" dirty="0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168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73216"/>
            <a:ext cx="5486400" cy="566738"/>
          </a:xfrm>
          <a:solidFill>
            <a:srgbClr val="C0C1BF"/>
          </a:solidFill>
        </p:spPr>
        <p:txBody>
          <a:bodyPr anchor="ctr"/>
          <a:lstStyle>
            <a:lvl1pPr algn="l">
              <a:defRPr sz="2000" b="1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49912"/>
            <a:ext cx="5486400" cy="3923304"/>
          </a:xfrm>
          <a:ln>
            <a:solidFill>
              <a:schemeClr val="accent1">
                <a:shade val="50000"/>
              </a:schemeClr>
            </a:solidFill>
          </a:ln>
        </p:spPr>
        <p:txBody>
          <a:bodyPr/>
          <a:lstStyle>
            <a:lvl1pPr marL="0" indent="0">
              <a:buNone/>
              <a:defRPr sz="3200">
                <a:solidFill>
                  <a:srgbClr val="00386C"/>
                </a:solidFill>
                <a:latin typeface="+mj-lt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36506"/>
            <a:ext cx="5486400" cy="588838"/>
          </a:xfrm>
        </p:spPr>
        <p:txBody>
          <a:bodyPr/>
          <a:lstStyle>
            <a:lvl1pPr marL="0" indent="0">
              <a:buNone/>
              <a:defRPr sz="1400">
                <a:solidFill>
                  <a:srgbClr val="00386C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E5635-3C16-46F3-9E90-76C2F6C4B964}" type="datetime1">
              <a:rPr lang="en-GB" smtClean="0"/>
              <a:t>17/11/2016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BE1FA-502C-4E15-9A89-61C7DF815AA0}" type="slidenum">
              <a:rPr lang="en-GB" smtClean="0"/>
              <a:t>‹N›</a:t>
            </a:fld>
            <a:endParaRPr lang="en-GB"/>
          </a:p>
        </p:txBody>
      </p:sp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60" y="6130348"/>
            <a:ext cx="1296144" cy="326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115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6764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C0C1BF"/>
                </a:solidFill>
              </a:defRPr>
            </a:lvl1pPr>
          </a:lstStyle>
          <a:p>
            <a:fld id="{6FACACA5-9DEF-44CC-A687-8351A9EF8008}" type="datetime1">
              <a:rPr lang="en-GB" smtClean="0"/>
              <a:t>17/11/2016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C0C1BF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5536" y="65187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C0C1BF"/>
                </a:solidFill>
              </a:defRPr>
            </a:lvl1pPr>
          </a:lstStyle>
          <a:p>
            <a:fld id="{85DBE1FA-502C-4E15-9A89-61C7DF815AA0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5" y="5694135"/>
            <a:ext cx="2056408" cy="834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64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2"/>
          </a:solidFill>
          <a:latin typeface="Verdana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Verdana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hyperlink" Target="IMG_0706.mp4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520" y="4437112"/>
            <a:ext cx="8568952" cy="1296144"/>
          </a:xfrm>
        </p:spPr>
        <p:txBody>
          <a:bodyPr>
            <a:normAutofit/>
          </a:bodyPr>
          <a:lstStyle/>
          <a:p>
            <a:r>
              <a:rPr lang="en-GB" sz="2200" dirty="0" smtClean="0">
                <a:solidFill>
                  <a:schemeClr val="tx2">
                    <a:lumMod val="75000"/>
                  </a:schemeClr>
                </a:solidFill>
              </a:rPr>
              <a:t>Daniele Teotino - ENAV</a:t>
            </a:r>
          </a:p>
          <a:p>
            <a:r>
              <a:rPr lang="en-GB" sz="1500" dirty="0" smtClean="0"/>
              <a:t>RACOON Project Manager</a:t>
            </a:r>
          </a:p>
          <a:p>
            <a:r>
              <a:rPr lang="en-GB" sz="1500" dirty="0" smtClean="0">
                <a:solidFill>
                  <a:schemeClr val="tx2">
                    <a:lumMod val="75000"/>
                  </a:schemeClr>
                </a:solidFill>
              </a:rPr>
              <a:t>Head of SESAR </a:t>
            </a:r>
            <a:r>
              <a:rPr lang="en-GB" sz="1500" dirty="0"/>
              <a:t>JU </a:t>
            </a:r>
            <a:r>
              <a:rPr lang="en-GB" sz="1500" dirty="0" smtClean="0"/>
              <a:t>Activity Coordination</a:t>
            </a:r>
            <a:endParaRPr lang="en-GB" dirty="0"/>
          </a:p>
          <a:p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23528" y="3278742"/>
            <a:ext cx="8496944" cy="1662426"/>
          </a:xfrm>
        </p:spPr>
        <p:txBody>
          <a:bodyPr/>
          <a:lstStyle/>
          <a:p>
            <a:r>
              <a:rPr lang="en-GB" dirty="0" smtClean="0">
                <a:solidFill>
                  <a:srgbClr val="00386C"/>
                </a:solidFill>
              </a:rPr>
              <a:t>RACOON Project </a:t>
            </a:r>
            <a:endParaRPr lang="en-GB" dirty="0">
              <a:solidFill>
                <a:srgbClr val="00386C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429000"/>
            <a:ext cx="1772032" cy="152599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322" y="5831391"/>
            <a:ext cx="1728192" cy="43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CasellaDiTesto 5"/>
          <p:cNvSpPr txBox="1"/>
          <p:nvPr/>
        </p:nvSpPr>
        <p:spPr>
          <a:xfrm>
            <a:off x="2915816" y="6551766"/>
            <a:ext cx="3940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RACOON Open Day -  ENAV Malpensa Tower,  11 November 2016</a:t>
            </a:r>
          </a:p>
        </p:txBody>
      </p:sp>
    </p:spTree>
    <p:extLst>
      <p:ext uri="{BB962C8B-B14F-4D97-AF65-F5344CB8AC3E}">
        <p14:creationId xmlns:p14="http://schemas.microsoft.com/office/powerpoint/2010/main" val="319293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2</a:t>
            </a:fld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2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16632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SESAR life cycle</a:t>
            </a:r>
            <a:endParaRPr lang="en-US" dirty="0"/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79413" y="982663"/>
            <a:ext cx="8296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1950" indent="-36195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Verdana" pitchFamily="34" charset="0"/>
                <a:ea typeface="ＭＳ Ｐゴシック" pitchFamily="34" charset="-128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Verdana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" pitchFamily="2" charset="2"/>
              <a:buChar char="Ø"/>
            </a:pPr>
            <a:r>
              <a:rPr lang="en-GB" altLang="en-US" sz="1800" dirty="0">
                <a:latin typeface="Calibri" pitchFamily="34" charset="0"/>
              </a:rPr>
              <a:t>To define, develop and deploy the technology that is needed to increase ATM performance and build Europe’s intelligent air transport system</a:t>
            </a:r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63" y="1766889"/>
            <a:ext cx="8791575" cy="4753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37473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87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3</a:t>
            </a:fld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2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16632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SESAR Solutions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284663" y="908050"/>
            <a:ext cx="4618037" cy="2016125"/>
          </a:xfrm>
          <a:solidFill>
            <a:schemeClr val="bg1"/>
          </a:solidFill>
          <a:ln>
            <a:noFill/>
          </a:ln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Font typeface="Arial" charset="0"/>
              <a:buNone/>
              <a:defRPr/>
            </a:pPr>
            <a:r>
              <a:rPr lang="en-US" sz="2600" b="0" dirty="0">
                <a:solidFill>
                  <a:schemeClr val="tx1"/>
                </a:solidFill>
                <a:ea typeface="MS PGothic" pitchFamily="34" charset="-128"/>
              </a:rPr>
              <a:t>SESAR Solutions refer to new or improved operational procedures </a:t>
            </a:r>
            <a:r>
              <a:rPr lang="en-US" sz="2600" b="0" dirty="0" smtClean="0">
                <a:solidFill>
                  <a:schemeClr val="tx1"/>
                </a:solidFill>
                <a:ea typeface="MS PGothic" pitchFamily="34" charset="-128"/>
              </a:rPr>
              <a:t>or technologies </a:t>
            </a:r>
            <a:r>
              <a:rPr lang="en-US" sz="2600" b="0" dirty="0">
                <a:solidFill>
                  <a:schemeClr val="tx1"/>
                </a:solidFill>
                <a:ea typeface="MS PGothic" pitchFamily="34" charset="-128"/>
              </a:rPr>
              <a:t>that aim to contribute to the modernisation of the </a:t>
            </a:r>
            <a:r>
              <a:rPr lang="en-US" sz="2600" b="0" dirty="0" smtClean="0">
                <a:solidFill>
                  <a:schemeClr val="tx1"/>
                </a:solidFill>
                <a:ea typeface="MS PGothic" pitchFamily="34" charset="-128"/>
              </a:rPr>
              <a:t>European and </a:t>
            </a:r>
            <a:r>
              <a:rPr lang="en-US" sz="2600" b="0" dirty="0">
                <a:solidFill>
                  <a:schemeClr val="tx1"/>
                </a:solidFill>
                <a:ea typeface="MS PGothic" pitchFamily="34" charset="-128"/>
              </a:rPr>
              <a:t>global ATM system</a:t>
            </a:r>
            <a:r>
              <a:rPr lang="en-US" sz="2600" b="0" dirty="0" smtClean="0">
                <a:solidFill>
                  <a:schemeClr val="tx1"/>
                </a:solidFill>
                <a:ea typeface="MS PGothic" pitchFamily="34" charset="-128"/>
              </a:rPr>
              <a:t>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48" t="53101" r="52042"/>
          <a:stretch>
            <a:fillRect/>
          </a:stretch>
        </p:blipFill>
        <p:spPr bwMode="auto">
          <a:xfrm>
            <a:off x="4397375" y="4116388"/>
            <a:ext cx="931863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1268636"/>
            <a:ext cx="3103563" cy="4392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97375" y="3033713"/>
            <a:ext cx="4495800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2200" dirty="0">
                <a:solidFill>
                  <a:srgbClr val="00386C"/>
                </a:solidFill>
                <a:latin typeface="+mj-lt"/>
                <a:ea typeface="MS PGothic" pitchFamily="34" charset="-128"/>
                <a:cs typeface="Arial" pitchFamily="34" charset="0"/>
              </a:rPr>
              <a:t>63 SESAR Solutions, divided into 4 areas (Key Features)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7375" y="5343525"/>
            <a:ext cx="4249738" cy="193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solidFill>
                  <a:srgbClr val="00386C"/>
                </a:solidFill>
                <a:latin typeface="+mj-lt"/>
                <a:ea typeface="MS PGothic" pitchFamily="34" charset="-128"/>
                <a:cs typeface="Arial" pitchFamily="34" charset="0"/>
              </a:rPr>
              <a:t>24 Solutions are already being deployed across Europe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GB" dirty="0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" t="2" r="68646" b="47266"/>
          <a:stretch>
            <a:fillRect/>
          </a:stretch>
        </p:blipFill>
        <p:spPr bwMode="auto">
          <a:xfrm>
            <a:off x="6745288" y="3998913"/>
            <a:ext cx="865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8" t="53101" r="3371"/>
          <a:stretch>
            <a:fillRect/>
          </a:stretch>
        </p:blipFill>
        <p:spPr bwMode="auto">
          <a:xfrm>
            <a:off x="5603875" y="4116388"/>
            <a:ext cx="8667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90" t="2" r="24086" b="47266"/>
          <a:stretch>
            <a:fillRect/>
          </a:stretch>
        </p:blipFill>
        <p:spPr bwMode="auto">
          <a:xfrm>
            <a:off x="7883525" y="4005263"/>
            <a:ext cx="881063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9393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4</a:t>
            </a:fld>
            <a:endParaRPr lang="en-GB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2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16632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Remote Tower Solutions</a:t>
            </a:r>
            <a:endParaRPr lang="en-US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268636"/>
            <a:ext cx="3103563" cy="43926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95936" y="1412776"/>
            <a:ext cx="51480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Remote tower services for a single low-density airport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Single remote tower operations</a:t>
            </a:r>
            <a:br>
              <a:rPr lang="en-GB" sz="2400" dirty="0"/>
            </a:br>
            <a:r>
              <a:rPr lang="en-GB" sz="2400" dirty="0"/>
              <a:t>for medium traffic volumes</a:t>
            </a:r>
            <a:endParaRPr lang="en-GB" alt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Calibri" pitchFamily="34" charset="0"/>
              </a:rPr>
              <a:t>Remote tower for two low-density </a:t>
            </a:r>
            <a:br>
              <a:rPr lang="en-US" altLang="en-US" sz="2400" dirty="0">
                <a:latin typeface="Calibri" pitchFamily="34" charset="0"/>
              </a:rPr>
            </a:br>
            <a:r>
              <a:rPr lang="en-US" altLang="en-US" sz="2400" dirty="0">
                <a:latin typeface="Calibri" pitchFamily="34" charset="0"/>
              </a:rPr>
              <a:t>aerodromes</a:t>
            </a:r>
            <a:endParaRPr lang="en-GB" altLang="en-US" sz="2400" dirty="0">
              <a:latin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211960" y="3998099"/>
            <a:ext cx="45365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400" dirty="0">
                <a:latin typeface="Calibri" pitchFamily="34" charset="0"/>
              </a:rPr>
              <a:t>BENEFITS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itchFamily="34" charset="0"/>
              </a:rPr>
              <a:t>Increased cost efficiency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GB" sz="2400" dirty="0">
                <a:latin typeface="Calibri" pitchFamily="34" charset="0"/>
              </a:rPr>
              <a:t>Increased accessibility to </a:t>
            </a:r>
            <a:br>
              <a:rPr lang="en-GB" sz="2400" dirty="0">
                <a:latin typeface="Calibri" pitchFamily="34" charset="0"/>
              </a:rPr>
            </a:br>
            <a:r>
              <a:rPr lang="en-GB" sz="2400" dirty="0">
                <a:latin typeface="Calibri" pitchFamily="34" charset="0"/>
              </a:rPr>
              <a:t>and support for regional economies</a:t>
            </a:r>
          </a:p>
          <a:p>
            <a:endParaRPr lang="en-GB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36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5</a:t>
            </a:fld>
            <a:endParaRPr lang="en-GB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395536" y="1340768"/>
            <a:ext cx="7224285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73050" indent="-273050">
              <a:buBlip>
                <a:blip r:embed="rId2"/>
              </a:buBlip>
              <a:defRPr/>
            </a:pPr>
            <a:r>
              <a:rPr lang="en-GB" sz="1600" b="1" dirty="0" smtClean="0"/>
              <a:t>SESAR JU </a:t>
            </a:r>
            <a:r>
              <a:rPr lang="en-GB" sz="1600" b="1" dirty="0"/>
              <a:t>Very Large Scale </a:t>
            </a:r>
            <a:r>
              <a:rPr lang="en-GB" sz="1600" b="1" dirty="0" smtClean="0"/>
              <a:t>Demonstration</a:t>
            </a:r>
            <a:endParaRPr lang="en-GB" sz="1600" dirty="0" smtClean="0"/>
          </a:p>
          <a:p>
            <a:pPr>
              <a:defRPr/>
            </a:pPr>
            <a:endParaRPr lang="en-GB" sz="1600" b="1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 smtClean="0"/>
              <a:t>First </a:t>
            </a:r>
            <a:r>
              <a:rPr lang="en-GB" sz="1600" b="1" dirty="0"/>
              <a:t>Italian initiative </a:t>
            </a:r>
            <a:r>
              <a:rPr lang="en-GB" sz="1600" dirty="0"/>
              <a:t>on Remote TWR </a:t>
            </a:r>
            <a:r>
              <a:rPr lang="en-GB" sz="1600" dirty="0" smtClean="0"/>
              <a:t>solutions</a:t>
            </a:r>
          </a:p>
          <a:p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C</a:t>
            </a:r>
            <a:r>
              <a:rPr lang="en-GB" sz="1600" dirty="0"/>
              <a:t>hallenging objectives: </a:t>
            </a:r>
            <a:endParaRPr lang="en-GB" sz="1600" dirty="0" smtClean="0"/>
          </a:p>
          <a:p>
            <a:endParaRPr lang="en-GB" sz="1600" dirty="0" smtClean="0"/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GB" sz="1600" b="1" dirty="0" smtClean="0"/>
              <a:t>Single </a:t>
            </a:r>
            <a:r>
              <a:rPr lang="en-GB" sz="1600" b="1" dirty="0"/>
              <a:t>Remote </a:t>
            </a:r>
            <a:r>
              <a:rPr lang="en-GB" sz="1600" dirty="0"/>
              <a:t>and </a:t>
            </a:r>
            <a:r>
              <a:rPr lang="en-GB" sz="1600" b="1" dirty="0"/>
              <a:t>Multiple </a:t>
            </a:r>
            <a:r>
              <a:rPr lang="en-GB" sz="1600" b="1" dirty="0" smtClean="0"/>
              <a:t>Local/Remote</a:t>
            </a:r>
          </a:p>
          <a:p>
            <a:pPr lvl="2"/>
            <a:endParaRPr lang="en-GB" sz="1600" b="1" dirty="0" smtClean="0"/>
          </a:p>
          <a:p>
            <a:pPr marL="1200150" lvl="2" indent="-285750">
              <a:buFont typeface="Wingdings" panose="05000000000000000000" pitchFamily="2" charset="2"/>
              <a:buChar char="v"/>
            </a:pPr>
            <a:r>
              <a:rPr lang="en-GB" sz="1600" b="1" dirty="0" smtClean="0"/>
              <a:t>GNSS monitoring </a:t>
            </a:r>
            <a:r>
              <a:rPr lang="en-GB" sz="1600" dirty="0" smtClean="0"/>
              <a:t>solution</a:t>
            </a:r>
            <a:endParaRPr lang="en-GB" sz="1600" dirty="0"/>
          </a:p>
          <a:p>
            <a:endParaRPr lang="en-GB" sz="1600" dirty="0" smtClean="0"/>
          </a:p>
          <a:p>
            <a:r>
              <a:rPr lang="en-GB" sz="1600" dirty="0"/>
              <a:t>			</a:t>
            </a:r>
          </a:p>
          <a:p>
            <a:pPr marL="285750" indent="-285750">
              <a:buBlip>
                <a:blip r:embed="rId2"/>
              </a:buBlip>
            </a:pPr>
            <a:r>
              <a:rPr lang="en-GB" sz="1600" dirty="0"/>
              <a:t>Challenging </a:t>
            </a:r>
            <a:r>
              <a:rPr lang="en-GB" sz="1600" dirty="0" smtClean="0"/>
              <a:t>scenarios Milano </a:t>
            </a:r>
            <a:r>
              <a:rPr lang="en-GB" sz="1600" b="1" dirty="0" smtClean="0"/>
              <a:t>Malpensa</a:t>
            </a:r>
            <a:r>
              <a:rPr lang="en-GB" sz="1600" dirty="0" smtClean="0"/>
              <a:t> and </a:t>
            </a:r>
            <a:r>
              <a:rPr lang="en-GB" sz="1600" b="1" dirty="0" smtClean="0"/>
              <a:t>Linate</a:t>
            </a:r>
            <a:r>
              <a:rPr lang="en-GB" sz="1600" dirty="0" smtClean="0"/>
              <a:t>: the 2</a:t>
            </a:r>
            <a:r>
              <a:rPr lang="en-GB" sz="1600" baseline="30000" dirty="0" smtClean="0"/>
              <a:t>nd</a:t>
            </a:r>
            <a:r>
              <a:rPr lang="en-GB" sz="1600" dirty="0" smtClean="0"/>
              <a:t> and 3</a:t>
            </a:r>
            <a:r>
              <a:rPr lang="en-GB" sz="1600" baseline="30000" dirty="0" smtClean="0"/>
              <a:t>rd</a:t>
            </a:r>
            <a:r>
              <a:rPr lang="en-GB" sz="1600" dirty="0" smtClean="0"/>
              <a:t> airport </a:t>
            </a:r>
            <a:r>
              <a:rPr lang="en-GB" sz="1600" dirty="0"/>
              <a:t>in Italy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/>
              <a:t>High </a:t>
            </a:r>
            <a:r>
              <a:rPr lang="en-GB" sz="1600" b="1" dirty="0"/>
              <a:t>technical</a:t>
            </a:r>
            <a:r>
              <a:rPr lang="en-GB" sz="1600" dirty="0"/>
              <a:t> and </a:t>
            </a:r>
            <a:r>
              <a:rPr lang="en-GB" sz="1600" b="1" dirty="0"/>
              <a:t>operational</a:t>
            </a:r>
            <a:r>
              <a:rPr lang="en-GB" sz="1600" dirty="0"/>
              <a:t> complexity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Tight schedule</a:t>
            </a:r>
            <a:r>
              <a:rPr lang="en-GB" sz="1600" b="1" dirty="0" smtClean="0"/>
              <a:t> : 2-year</a:t>
            </a:r>
            <a:r>
              <a:rPr lang="en-GB" sz="1600" dirty="0" smtClean="0"/>
              <a:t> </a:t>
            </a:r>
            <a:r>
              <a:rPr lang="en-GB" sz="1600" dirty="0"/>
              <a:t>project (2014-2016)</a:t>
            </a:r>
          </a:p>
          <a:p>
            <a:pPr marL="285750" indent="-285750">
              <a:buBlip>
                <a:blip r:embed="rId2"/>
              </a:buBlip>
            </a:pPr>
            <a:endParaRPr lang="en-GB" sz="1600" b="1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2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RACOON in a Nutshell</a:t>
            </a:r>
            <a:endParaRPr lang="en-US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956" y="1231123"/>
            <a:ext cx="3294775" cy="248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2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395536" y="1772816"/>
            <a:ext cx="5998565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Gain from SESAR developments and other Stakeholders experience</a:t>
            </a:r>
          </a:p>
          <a:p>
            <a:endParaRPr lang="en-GB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Strong </a:t>
            </a:r>
            <a:r>
              <a:rPr lang="en-GB" sz="1600" b="1" dirty="0"/>
              <a:t>Partnership</a:t>
            </a:r>
            <a:r>
              <a:rPr lang="en-GB" sz="1600" dirty="0"/>
              <a:t> and team </a:t>
            </a:r>
            <a:r>
              <a:rPr lang="en-GB" sz="1600" dirty="0" smtClean="0"/>
              <a:t>working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Involvement of </a:t>
            </a:r>
            <a:r>
              <a:rPr lang="en-GB" sz="1600" b="1" dirty="0" smtClean="0"/>
              <a:t>Operational Staff </a:t>
            </a:r>
            <a:r>
              <a:rPr lang="en-GB" sz="1600" dirty="0" smtClean="0"/>
              <a:t>since the very beginning</a:t>
            </a:r>
            <a:endParaRPr lang="en-GB" sz="1600" dirty="0"/>
          </a:p>
          <a:p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/>
              <a:t>Working </a:t>
            </a:r>
            <a:r>
              <a:rPr lang="en-GB" sz="1600" dirty="0" smtClean="0"/>
              <a:t>in </a:t>
            </a:r>
            <a:r>
              <a:rPr lang="en-GB" sz="1600" b="1" dirty="0" smtClean="0"/>
              <a:t>parallel</a:t>
            </a:r>
            <a:r>
              <a:rPr lang="en-GB" sz="1600" dirty="0" smtClean="0"/>
              <a:t> </a:t>
            </a:r>
            <a:r>
              <a:rPr lang="en-GB" sz="1600" dirty="0"/>
              <a:t>on technical and operational issues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/>
              <a:t>Problem solving </a:t>
            </a:r>
            <a:r>
              <a:rPr lang="en-GB" sz="1600" dirty="0"/>
              <a:t>approach – never give up!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/>
              <a:t>Clear </a:t>
            </a:r>
            <a:r>
              <a:rPr lang="en-GB" sz="1600" b="1" dirty="0"/>
              <a:t>roadmap</a:t>
            </a:r>
            <a:r>
              <a:rPr lang="en-GB" sz="1600" dirty="0"/>
              <a:t> to </a:t>
            </a:r>
            <a:r>
              <a:rPr lang="en-GB" sz="1600" dirty="0" smtClean="0"/>
              <a:t>the Flight Trial </a:t>
            </a:r>
            <a:r>
              <a:rPr lang="en-GB" sz="1600" dirty="0"/>
              <a:t>execution</a:t>
            </a:r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924944"/>
            <a:ext cx="3382887" cy="2011132"/>
          </a:xfrm>
          <a:prstGeom prst="rect">
            <a:avLst/>
          </a:prstGeom>
        </p:spPr>
      </p:pic>
      <p:sp>
        <p:nvSpPr>
          <p:cNvPr id="13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Keys of Success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97857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2"/>
          <p:cNvSpPr txBox="1">
            <a:spLocks/>
          </p:cNvSpPr>
          <p:nvPr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2"/>
                </a:solidFill>
                <a:latin typeface="Verdana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it-IT" sz="2400" smtClean="0"/>
              <a:t>RACOON </a:t>
            </a:r>
            <a:r>
              <a:rPr lang="en-US" sz="2400" smtClean="0"/>
              <a:t>Partnership</a:t>
            </a:r>
            <a:endParaRPr lang="en-US" sz="2400" dirty="0"/>
          </a:p>
        </p:txBody>
      </p:sp>
      <p:pic>
        <p:nvPicPr>
          <p:cNvPr id="9" name="Picture 6" descr="C:\Users\dteotino\Desktop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324590"/>
            <a:ext cx="7620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7" t="11227" r="60739" b="77097"/>
          <a:stretch>
            <a:fillRect/>
          </a:stretch>
        </p:blipFill>
        <p:spPr bwMode="auto">
          <a:xfrm>
            <a:off x="6657181" y="3502397"/>
            <a:ext cx="1803400" cy="57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 descr="C:\Users\dteotino\Desktop\logo_af_A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2" y="1493226"/>
            <a:ext cx="2255838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647004" y="4332337"/>
            <a:ext cx="3029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latin typeface="Calibri" panose="020F0502020204030204" pitchFamily="34" charset="0"/>
                <a:cs typeface="Times New Roman" pitchFamily="18" charset="0"/>
              </a:rPr>
              <a:t>… </a:t>
            </a:r>
            <a:r>
              <a:rPr lang="it-IT" dirty="0"/>
              <a:t>and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b="1" dirty="0" err="1" smtClean="0"/>
              <a:t>Supporting</a:t>
            </a:r>
            <a:r>
              <a:rPr lang="it-IT" b="1" dirty="0" smtClean="0"/>
              <a:t> </a:t>
            </a:r>
            <a:r>
              <a:rPr lang="it-IT" b="1" dirty="0" err="1" smtClean="0"/>
              <a:t>Partners</a:t>
            </a:r>
            <a:r>
              <a:rPr lang="it-IT" dirty="0" smtClean="0"/>
              <a:t>:</a:t>
            </a:r>
            <a:endParaRPr lang="it-IT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356" y="4797152"/>
            <a:ext cx="1221422" cy="57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258" y="3429000"/>
            <a:ext cx="941798" cy="575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" descr="http://central/eng/ATMEngineering/SiteAssets/NAVCANatm%20logo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483953"/>
            <a:ext cx="2377531" cy="46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Gruppo 18"/>
          <p:cNvGrpSpPr/>
          <p:nvPr/>
        </p:nvGrpSpPr>
        <p:grpSpPr>
          <a:xfrm>
            <a:off x="3804040" y="4869160"/>
            <a:ext cx="1922529" cy="378487"/>
            <a:chOff x="3664057" y="5066737"/>
            <a:chExt cx="2132079" cy="457200"/>
          </a:xfrm>
        </p:grpSpPr>
        <p:pic>
          <p:nvPicPr>
            <p:cNvPr id="20" name="Picture 4" descr="C:\Users\dteotino\Documents\1453857817315.pn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057" y="5066737"/>
              <a:ext cx="169545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7036" y="5066737"/>
              <a:ext cx="419100" cy="457200"/>
            </a:xfrm>
            <a:prstGeom prst="rect">
              <a:avLst/>
            </a:prstGeom>
          </p:spPr>
        </p:pic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475548"/>
            <a:ext cx="2520162" cy="434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67" y="1320225"/>
            <a:ext cx="2024933" cy="555987"/>
          </a:xfrm>
          <a:prstGeom prst="rect">
            <a:avLst/>
          </a:prstGeom>
        </p:spPr>
      </p:pic>
      <p:sp>
        <p:nvSpPr>
          <p:cNvPr id="26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it-IT" dirty="0" smtClean="0"/>
              <a:t>The Partnership</a:t>
            </a:r>
            <a:endParaRPr lang="it-IT" dirty="0"/>
          </a:p>
        </p:txBody>
      </p:sp>
      <p:sp>
        <p:nvSpPr>
          <p:cNvPr id="27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" y="3346589"/>
            <a:ext cx="1728192" cy="77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76872"/>
            <a:ext cx="2339305" cy="76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7291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376407" y="1747350"/>
            <a:ext cx="478797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en-GB" sz="1600" b="1" dirty="0" smtClean="0"/>
              <a:t>Real Time Simulations </a:t>
            </a:r>
            <a:r>
              <a:rPr lang="en-GB" sz="1600" dirty="0" smtClean="0"/>
              <a:t>executed in October 2015</a:t>
            </a:r>
          </a:p>
          <a:p>
            <a:endParaRPr lang="en-GB" sz="1600" dirty="0" smtClean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 smtClean="0"/>
              <a:t>Infrastructure</a:t>
            </a:r>
            <a:r>
              <a:rPr lang="en-GB" sz="1600" dirty="0" smtClean="0"/>
              <a:t> </a:t>
            </a:r>
            <a:r>
              <a:rPr lang="en-GB" sz="1600" dirty="0"/>
              <a:t>completed in July 2016</a:t>
            </a:r>
          </a:p>
          <a:p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/>
              <a:t>Safety Assessment </a:t>
            </a:r>
            <a:r>
              <a:rPr lang="en-GB" sz="1600" dirty="0"/>
              <a:t>completed in July 2016 </a:t>
            </a:r>
            <a:endParaRPr lang="en-GB" sz="1600" dirty="0" smtClean="0"/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 smtClean="0"/>
              <a:t>Shadow </a:t>
            </a:r>
            <a:r>
              <a:rPr lang="en-GB" sz="1600" b="1" dirty="0"/>
              <a:t>Mode &amp; Training </a:t>
            </a:r>
            <a:r>
              <a:rPr lang="en-GB" sz="1600" dirty="0" smtClean="0"/>
              <a:t>conducted</a:t>
            </a:r>
          </a:p>
          <a:p>
            <a:pPr marL="268288"/>
            <a:r>
              <a:rPr lang="en-GB" sz="1600" dirty="0" smtClean="0"/>
              <a:t>in </a:t>
            </a:r>
            <a:r>
              <a:rPr lang="en-GB" sz="1600" dirty="0"/>
              <a:t>September </a:t>
            </a:r>
            <a:r>
              <a:rPr lang="en-GB" sz="1600" dirty="0" smtClean="0"/>
              <a:t>2016</a:t>
            </a:r>
          </a:p>
          <a:p>
            <a:pPr marL="285750" indent="-285750">
              <a:buBlip>
                <a:blip r:embed="rId2"/>
              </a:buBlip>
            </a:pPr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Flight Trial </a:t>
            </a:r>
            <a:r>
              <a:rPr lang="en-GB" sz="1600" b="1" dirty="0" smtClean="0"/>
              <a:t>set-up </a:t>
            </a:r>
            <a:r>
              <a:rPr lang="en-GB" sz="1600" dirty="0"/>
              <a:t>completed </a:t>
            </a:r>
            <a:r>
              <a:rPr lang="en-GB" sz="1600" dirty="0" smtClean="0"/>
              <a:t>in September 2016</a:t>
            </a:r>
          </a:p>
          <a:p>
            <a:pPr indent="268288"/>
            <a:endParaRPr lang="en-GB" sz="1600" b="1" dirty="0"/>
          </a:p>
          <a:p>
            <a:pPr marL="285750" indent="-285750">
              <a:buBlip>
                <a:blip r:embed="rId2"/>
              </a:buBlip>
            </a:pPr>
            <a:r>
              <a:rPr lang="en-GB" sz="1600" b="1" dirty="0" smtClean="0"/>
              <a:t>Flight </a:t>
            </a:r>
            <a:r>
              <a:rPr lang="en-GB" sz="1600" b="1" dirty="0"/>
              <a:t>Trials </a:t>
            </a:r>
            <a:r>
              <a:rPr lang="en-GB" sz="1600" dirty="0"/>
              <a:t>successfully</a:t>
            </a:r>
            <a:r>
              <a:rPr lang="en-GB" sz="1600" b="1" dirty="0"/>
              <a:t> </a:t>
            </a:r>
            <a:r>
              <a:rPr lang="en-GB" sz="1600" dirty="0"/>
              <a:t>completed in October 2016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sp>
        <p:nvSpPr>
          <p:cNvPr id="9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1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The Demonstration Roadmap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932" y="2204864"/>
            <a:ext cx="3314678" cy="2304256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771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sellaDiTesto 11"/>
          <p:cNvSpPr txBox="1"/>
          <p:nvPr/>
        </p:nvSpPr>
        <p:spPr>
          <a:xfrm>
            <a:off x="391384" y="836712"/>
            <a:ext cx="85010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600" dirty="0"/>
          </a:p>
          <a:p>
            <a:pPr marL="285750" indent="-285750">
              <a:buBlip>
                <a:blip r:embed="rId2"/>
              </a:buBlip>
            </a:pPr>
            <a:r>
              <a:rPr lang="en-GB" sz="1600" dirty="0" smtClean="0"/>
              <a:t>More than </a:t>
            </a:r>
            <a:r>
              <a:rPr lang="en-GB" sz="1600" b="1" dirty="0" smtClean="0"/>
              <a:t>100 flights </a:t>
            </a:r>
            <a:r>
              <a:rPr lang="en-GB" sz="1600" dirty="0" smtClean="0"/>
              <a:t>remotely managed through the RACOON </a:t>
            </a:r>
            <a:r>
              <a:rPr lang="en-GB" sz="1600" b="1" dirty="0" smtClean="0"/>
              <a:t>Remote Tower Centre</a:t>
            </a:r>
            <a:r>
              <a:rPr lang="en-GB" sz="1600" dirty="0" smtClean="0"/>
              <a:t>:</a:t>
            </a:r>
          </a:p>
          <a:p>
            <a:r>
              <a:rPr lang="en-GB" sz="1600" dirty="0"/>
              <a:t>	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82 flights on Linate – </a:t>
            </a:r>
            <a:r>
              <a:rPr lang="en-GB" sz="1600" b="1" dirty="0" smtClean="0"/>
              <a:t>Remote Single Airport</a:t>
            </a:r>
          </a:p>
          <a:p>
            <a:pPr lvl="1"/>
            <a:endParaRPr lang="en-GB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36 flights on Malpensa – </a:t>
            </a:r>
            <a:r>
              <a:rPr lang="en-GB" sz="1600" b="1" dirty="0" smtClean="0"/>
              <a:t>Multiple Airport (Local/Remote)</a:t>
            </a:r>
          </a:p>
          <a:p>
            <a:pPr lvl="1"/>
            <a:endParaRPr lang="en-GB" sz="1600" b="1" dirty="0" smtClean="0"/>
          </a:p>
          <a:p>
            <a:pPr marL="285750" lvl="1" indent="-285750">
              <a:buBlip>
                <a:blip r:embed="rId2"/>
              </a:buBlip>
            </a:pPr>
            <a:r>
              <a:rPr lang="en-GB" sz="1600" dirty="0"/>
              <a:t>More than </a:t>
            </a:r>
            <a:r>
              <a:rPr lang="en-GB" sz="1600" b="1" dirty="0" smtClean="0"/>
              <a:t>60 </a:t>
            </a:r>
            <a:r>
              <a:rPr lang="en-GB" sz="1600" b="1" dirty="0"/>
              <a:t>flights </a:t>
            </a:r>
            <a:r>
              <a:rPr lang="en-GB" sz="1600" dirty="0"/>
              <a:t>in </a:t>
            </a:r>
            <a:r>
              <a:rPr lang="en-GB" sz="1600" dirty="0" smtClean="0"/>
              <a:t>Linate with local control</a:t>
            </a:r>
            <a:r>
              <a:rPr lang="en-GB" sz="1600" b="1" dirty="0" smtClean="0"/>
              <a:t> </a:t>
            </a:r>
            <a:r>
              <a:rPr lang="en-GB" sz="1600" dirty="0" smtClean="0"/>
              <a:t>flying </a:t>
            </a:r>
            <a:r>
              <a:rPr lang="en-GB" sz="1600" b="1" dirty="0" smtClean="0"/>
              <a:t> RNP-APCH procedures </a:t>
            </a:r>
            <a:r>
              <a:rPr lang="en-GB" sz="1600" dirty="0" smtClean="0"/>
              <a:t>for GNSS monitoring solution purpose</a:t>
            </a:r>
            <a:endParaRPr lang="en-GB" sz="1600" dirty="0"/>
          </a:p>
          <a:p>
            <a:pPr marL="285750" indent="-285750">
              <a:buBlip>
                <a:blip r:embed="rId2"/>
              </a:buBlip>
            </a:pPr>
            <a:endParaRPr lang="en-GB" sz="1600" b="1" dirty="0"/>
          </a:p>
          <a:p>
            <a:pPr marL="285750" indent="-285750">
              <a:buBlip>
                <a:blip r:embed="rId2"/>
              </a:buBlip>
            </a:pPr>
            <a:endParaRPr lang="en-GB" sz="1600" b="1" dirty="0"/>
          </a:p>
          <a:p>
            <a:endParaRPr lang="en-GB" sz="1600" dirty="0"/>
          </a:p>
        </p:txBody>
      </p:sp>
      <p:sp>
        <p:nvSpPr>
          <p:cNvPr id="2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21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en-US" dirty="0" smtClean="0"/>
              <a:t>Flight Trial Campaign</a:t>
            </a:r>
            <a:endParaRPr lang="en-US" dirty="0"/>
          </a:p>
        </p:txBody>
      </p:sp>
      <p:pic>
        <p:nvPicPr>
          <p:cNvPr id="23" name="Immagine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2"/>
          <a:stretch/>
        </p:blipFill>
        <p:spPr>
          <a:xfrm>
            <a:off x="570933" y="3284984"/>
            <a:ext cx="4001067" cy="2376264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2" b="10949"/>
          <a:stretch/>
        </p:blipFill>
        <p:spPr>
          <a:xfrm>
            <a:off x="5076056" y="3263242"/>
            <a:ext cx="3816424" cy="2398006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32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57" y="1151074"/>
            <a:ext cx="4136893" cy="234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501008"/>
            <a:ext cx="5316481" cy="2622850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323528" y="1030084"/>
            <a:ext cx="422673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1200" dirty="0"/>
          </a:p>
          <a:p>
            <a:pPr marL="285750" indent="-285750">
              <a:buBlip>
                <a:blip r:embed="rId4"/>
              </a:buBlip>
            </a:pPr>
            <a:r>
              <a:rPr lang="en-GB" sz="1200" dirty="0"/>
              <a:t>Full Operational </a:t>
            </a:r>
            <a:r>
              <a:rPr lang="en-GB" sz="1200" dirty="0" smtClean="0"/>
              <a:t>capabilities</a:t>
            </a:r>
          </a:p>
          <a:p>
            <a:pPr marL="285750" indent="-285750">
              <a:buBlip>
                <a:blip r:embed="rId4"/>
              </a:buBlip>
            </a:pPr>
            <a:endParaRPr lang="en-GB" sz="1200" dirty="0"/>
          </a:p>
          <a:p>
            <a:pPr marL="285750" indent="-285750">
              <a:buBlip>
                <a:blip r:embed="rId4"/>
              </a:buBlip>
            </a:pPr>
            <a:r>
              <a:rPr lang="en-GB" sz="1200" dirty="0" smtClean="0"/>
              <a:t>Electronic Flight Strip-based environment</a:t>
            </a:r>
          </a:p>
          <a:p>
            <a:pPr marL="285750" indent="-285750">
              <a:buBlip>
                <a:blip r:embed="rId4"/>
              </a:buBlip>
            </a:pPr>
            <a:endParaRPr lang="en-GB" sz="1200" dirty="0"/>
          </a:p>
          <a:p>
            <a:pPr marL="285750" indent="-285750">
              <a:buBlip>
                <a:blip r:embed="rId4"/>
              </a:buBlip>
            </a:pPr>
            <a:r>
              <a:rPr lang="en-GB" sz="1200" dirty="0" smtClean="0"/>
              <a:t>Advanced video features: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smtClean="0">
                <a:latin typeface="Calibri" panose="020F0502020204030204" pitchFamily="34" charset="0"/>
              </a:rPr>
              <a:t>Night </a:t>
            </a:r>
            <a:r>
              <a:rPr lang="it-IT" sz="1200" dirty="0" err="1" smtClean="0">
                <a:latin typeface="Calibri" panose="020F0502020204030204" pitchFamily="34" charset="0"/>
              </a:rPr>
              <a:t>vision</a:t>
            </a:r>
            <a:r>
              <a:rPr lang="it-IT" sz="1200" dirty="0" smtClean="0">
                <a:latin typeface="Calibri" panose="020F0502020204030204" pitchFamily="34" charset="0"/>
              </a:rPr>
              <a:t>/Infra-</a:t>
            </a:r>
            <a:r>
              <a:rPr lang="it-IT" sz="1200" dirty="0" err="1">
                <a:latin typeface="Calibri" panose="020F0502020204030204" pitchFamily="34" charset="0"/>
              </a:rPr>
              <a:t>r</a:t>
            </a:r>
            <a:r>
              <a:rPr lang="it-IT" sz="1200" dirty="0" err="1" smtClean="0">
                <a:latin typeface="Calibri" panose="020F0502020204030204" pitchFamily="34" charset="0"/>
              </a:rPr>
              <a:t>ed</a:t>
            </a:r>
            <a:endParaRPr lang="it-IT" sz="1200" dirty="0" smtClean="0">
              <a:latin typeface="Calibri" panose="020F0502020204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err="1" smtClean="0">
                <a:latin typeface="Calibri" panose="020F0502020204030204" pitchFamily="34" charset="0"/>
              </a:rPr>
              <a:t>Tracking</a:t>
            </a:r>
            <a:endParaRPr lang="it-IT" sz="1200" dirty="0">
              <a:latin typeface="Calibri" panose="020F0502020204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err="1">
                <a:latin typeface="Calibri" panose="020F0502020204030204" pitchFamily="34" charset="0"/>
              </a:rPr>
              <a:t>Zooming</a:t>
            </a:r>
            <a:endParaRPr lang="it-IT" sz="1200" dirty="0">
              <a:latin typeface="Calibri" panose="020F0502020204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smtClean="0">
                <a:latin typeface="Calibri" panose="020F0502020204030204" pitchFamily="34" charset="0"/>
              </a:rPr>
              <a:t>Hot-spot </a:t>
            </a:r>
            <a:r>
              <a:rPr lang="it-IT" sz="1200" dirty="0" err="1" smtClean="0">
                <a:latin typeface="Calibri" panose="020F0502020204030204" pitchFamily="34" charset="0"/>
              </a:rPr>
              <a:t>cameras</a:t>
            </a:r>
            <a:endParaRPr lang="it-IT" sz="1200" dirty="0" smtClean="0">
              <a:latin typeface="Calibri" panose="020F0502020204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err="1" smtClean="0">
                <a:latin typeface="Calibri" panose="020F0502020204030204" pitchFamily="34" charset="0"/>
              </a:rPr>
              <a:t>Preset</a:t>
            </a:r>
            <a:r>
              <a:rPr lang="it-IT" sz="1200" dirty="0" smtClean="0">
                <a:latin typeface="Calibri" panose="020F0502020204030204" pitchFamily="34" charset="0"/>
              </a:rPr>
              <a:t> </a:t>
            </a:r>
            <a:r>
              <a:rPr lang="it-IT" sz="1200" dirty="0" err="1" smtClean="0">
                <a:latin typeface="Calibri" panose="020F0502020204030204" pitchFamily="34" charset="0"/>
              </a:rPr>
              <a:t>views</a:t>
            </a:r>
            <a:endParaRPr lang="it-IT" sz="1200" dirty="0">
              <a:latin typeface="Calibri" panose="020F050202020403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lang="it-IT" sz="1200" dirty="0" smtClean="0">
                <a:latin typeface="Calibri" panose="020F0502020204030204" pitchFamily="34" charset="0"/>
              </a:rPr>
              <a:t>Information </a:t>
            </a:r>
            <a:r>
              <a:rPr lang="it-IT" sz="1200" dirty="0" err="1" smtClean="0">
                <a:latin typeface="Calibri" panose="020F0502020204030204" pitchFamily="34" charset="0"/>
              </a:rPr>
              <a:t>as</a:t>
            </a:r>
            <a:r>
              <a:rPr lang="it-IT" sz="1200" dirty="0" smtClean="0">
                <a:latin typeface="Calibri" panose="020F0502020204030204" pitchFamily="34" charset="0"/>
              </a:rPr>
              <a:t> </a:t>
            </a:r>
            <a:r>
              <a:rPr lang="it-IT" sz="1200" dirty="0" err="1">
                <a:latin typeface="Calibri" panose="020F0502020204030204" pitchFamily="34" charset="0"/>
              </a:rPr>
              <a:t>o</a:t>
            </a:r>
            <a:r>
              <a:rPr lang="it-IT" sz="1200" dirty="0" err="1" smtClean="0">
                <a:latin typeface="Calibri" panose="020F0502020204030204" pitchFamily="34" charset="0"/>
              </a:rPr>
              <a:t>verlay</a:t>
            </a:r>
            <a:r>
              <a:rPr lang="it-IT" sz="1200" dirty="0" smtClean="0">
                <a:latin typeface="Calibri" panose="020F0502020204030204" pitchFamily="34" charset="0"/>
              </a:rPr>
              <a:t> </a:t>
            </a:r>
            <a:r>
              <a:rPr lang="it-IT" sz="1200" dirty="0">
                <a:latin typeface="Calibri" panose="020F0502020204030204" pitchFamily="34" charset="0"/>
              </a:rPr>
              <a:t>(radar </a:t>
            </a:r>
            <a:r>
              <a:rPr lang="it-IT" sz="1200" dirty="0" err="1">
                <a:latin typeface="Calibri" panose="020F0502020204030204" pitchFamily="34" charset="0"/>
              </a:rPr>
              <a:t>labeling</a:t>
            </a:r>
            <a:r>
              <a:rPr lang="it-IT" sz="1200" dirty="0">
                <a:latin typeface="Calibri" panose="020F0502020204030204" pitchFamily="34" charset="0"/>
              </a:rPr>
              <a:t>, </a:t>
            </a:r>
            <a:r>
              <a:rPr lang="it-IT" sz="1200" dirty="0" err="1" smtClean="0">
                <a:latin typeface="Calibri" panose="020F0502020204030204" pitchFamily="34" charset="0"/>
              </a:rPr>
              <a:t>contours</a:t>
            </a:r>
            <a:r>
              <a:rPr lang="it-IT" sz="1200" dirty="0" smtClean="0">
                <a:latin typeface="Calibri" panose="020F0502020204030204" pitchFamily="34" charset="0"/>
              </a:rPr>
              <a:t>, </a:t>
            </a:r>
            <a:r>
              <a:rPr lang="it-IT" sz="1200" dirty="0" err="1">
                <a:latin typeface="Calibri" panose="020F0502020204030204" pitchFamily="34" charset="0"/>
              </a:rPr>
              <a:t>gates</a:t>
            </a:r>
            <a:r>
              <a:rPr lang="it-IT" sz="1200" dirty="0">
                <a:latin typeface="Calibri" panose="020F0502020204030204" pitchFamily="34" charset="0"/>
              </a:rPr>
              <a:t>)</a:t>
            </a:r>
          </a:p>
          <a:p>
            <a:pPr marL="742950" lvl="1" indent="-285750">
              <a:buBlip>
                <a:blip r:embed="rId4"/>
              </a:buBlip>
            </a:pPr>
            <a:endParaRPr lang="en-GB" sz="1200" b="1" dirty="0" smtClean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719" y="3933056"/>
            <a:ext cx="2903012" cy="1635779"/>
          </a:xfrm>
          <a:prstGeom prst="rect">
            <a:avLst/>
          </a:prstGeom>
        </p:spPr>
      </p:pic>
      <p:sp>
        <p:nvSpPr>
          <p:cNvPr id="13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it-IT" dirty="0" smtClean="0"/>
              <a:t>The Test-bed</a:t>
            </a:r>
            <a:endParaRPr lang="it-IT" dirty="0"/>
          </a:p>
        </p:txBody>
      </p:sp>
      <p:sp>
        <p:nvSpPr>
          <p:cNvPr id="14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075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it-IT" dirty="0" smtClean="0"/>
              <a:t>The </a:t>
            </a:r>
            <a:r>
              <a:rPr lang="it-IT" dirty="0"/>
              <a:t>M</a:t>
            </a:r>
            <a:r>
              <a:rPr lang="it-IT" dirty="0" smtClean="0"/>
              <a:t>alpensa Remote </a:t>
            </a:r>
            <a:r>
              <a:rPr lang="it-IT" dirty="0" err="1" smtClean="0"/>
              <a:t>Tower</a:t>
            </a:r>
            <a:r>
              <a:rPr lang="it-IT" dirty="0" smtClean="0"/>
              <a:t> </a:t>
            </a:r>
            <a:r>
              <a:rPr lang="it-IT" dirty="0" err="1" smtClean="0"/>
              <a:t>Module</a:t>
            </a:r>
            <a:endParaRPr lang="it-IT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294" y="1189182"/>
            <a:ext cx="2951154" cy="2325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27" y="4047211"/>
            <a:ext cx="4867523" cy="197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298" y="4077072"/>
            <a:ext cx="2664296" cy="1497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03"/>
          <a:stretch/>
        </p:blipFill>
        <p:spPr>
          <a:xfrm>
            <a:off x="566836" y="1196752"/>
            <a:ext cx="4856714" cy="2736304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394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2992" y="1268760"/>
            <a:ext cx="3481496" cy="2226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45024"/>
            <a:ext cx="4583400" cy="2300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514" y="3717032"/>
            <a:ext cx="1015979" cy="1804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8876" y="4012239"/>
            <a:ext cx="2035612" cy="1144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egnaposto testo 1"/>
          <p:cNvSpPr>
            <a:spLocks noGrp="1"/>
          </p:cNvSpPr>
          <p:nvPr>
            <p:ph type="body" idx="1"/>
          </p:nvPr>
        </p:nvSpPr>
        <p:spPr>
          <a:xfrm>
            <a:off x="2060429" y="188640"/>
            <a:ext cx="5031851" cy="720080"/>
          </a:xfrm>
        </p:spPr>
        <p:txBody>
          <a:bodyPr/>
          <a:lstStyle/>
          <a:p>
            <a:pPr algn="ctr"/>
            <a:r>
              <a:rPr lang="it-IT" dirty="0" smtClean="0"/>
              <a:t>The Linate Remote </a:t>
            </a:r>
            <a:r>
              <a:rPr lang="it-IT" dirty="0" err="1" smtClean="0"/>
              <a:t>Tower</a:t>
            </a:r>
            <a:r>
              <a:rPr lang="it-IT" dirty="0" smtClean="0"/>
              <a:t> </a:t>
            </a:r>
            <a:r>
              <a:rPr lang="it-IT" dirty="0" err="1" smtClean="0"/>
              <a:t>Module</a:t>
            </a:r>
            <a:endParaRPr lang="it-IT" dirty="0"/>
          </a:p>
        </p:txBody>
      </p:sp>
      <p:sp>
        <p:nvSpPr>
          <p:cNvPr id="16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pic>
        <p:nvPicPr>
          <p:cNvPr id="10" name="Immagine 9">
            <a:hlinkClick r:id="rId6" action="ppaction://hlinkfile"/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6" t="19755" r="5224"/>
          <a:stretch/>
        </p:blipFill>
        <p:spPr>
          <a:xfrm>
            <a:off x="460505" y="1124744"/>
            <a:ext cx="4471535" cy="2382250"/>
          </a:xfrm>
          <a:prstGeom prst="rect">
            <a:avLst/>
          </a:prstGeom>
        </p:spPr>
      </p:pic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85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r>
              <a:rPr lang="en-GB" dirty="0" smtClean="0"/>
              <a:t>Thanks for your attention</a:t>
            </a:r>
            <a:endParaRPr lang="en-GB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349" y="1700808"/>
            <a:ext cx="36119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 txBox="1">
            <a:spLocks/>
          </p:cNvSpPr>
          <p:nvPr/>
        </p:nvSpPr>
        <p:spPr>
          <a:xfrm>
            <a:off x="3347864" y="6520259"/>
            <a:ext cx="27666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C0C1B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RACOON Open Day – 11/11/2016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87072" y="6518753"/>
            <a:ext cx="2133600" cy="365125"/>
          </a:xfrm>
        </p:spPr>
        <p:txBody>
          <a:bodyPr/>
          <a:lstStyle/>
          <a:p>
            <a:fld id="{85DBE1FA-502C-4E15-9A89-61C7DF815AA0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01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AV_Teotino">
  <a:themeElements>
    <a:clrScheme name="Sesar">
      <a:dk1>
        <a:srgbClr val="00386C"/>
      </a:dk1>
      <a:lt1>
        <a:srgbClr val="FFFFFF"/>
      </a:lt1>
      <a:dk2>
        <a:srgbClr val="777877"/>
      </a:dk2>
      <a:lt2>
        <a:srgbClr val="FFFFFE"/>
      </a:lt2>
      <a:accent1>
        <a:srgbClr val="C0C1BF"/>
      </a:accent1>
      <a:accent2>
        <a:srgbClr val="F4F9D5"/>
      </a:accent2>
      <a:accent3>
        <a:srgbClr val="004380"/>
      </a:accent3>
      <a:accent4>
        <a:srgbClr val="B2DAFF"/>
      </a:accent4>
      <a:accent5>
        <a:srgbClr val="FFC000"/>
      </a:accent5>
      <a:accent6>
        <a:srgbClr val="7F7F7F"/>
      </a:accent6>
      <a:hlink>
        <a:srgbClr val="0B1A2E"/>
      </a:hlink>
      <a:folHlink>
        <a:srgbClr val="17365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ENAV_Teotino</Template>
  <TotalTime>233</TotalTime>
  <Words>383</Words>
  <Application>Microsoft Office PowerPoint</Application>
  <PresentationFormat>Presentazione su schermo (4:3)</PresentationFormat>
  <Paragraphs>124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ENAV_Teotino</vt:lpstr>
      <vt:lpstr>RACOON Project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Enav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RACOON story</dc:title>
  <dc:creator>Daniele Teotino</dc:creator>
  <cp:lastModifiedBy>Daniele Teotino</cp:lastModifiedBy>
  <cp:revision>44</cp:revision>
  <cp:lastPrinted>2013-01-21T11:54:36Z</cp:lastPrinted>
  <dcterms:created xsi:type="dcterms:W3CDTF">2016-11-08T18:35:47Z</dcterms:created>
  <dcterms:modified xsi:type="dcterms:W3CDTF">2016-11-17T10:03:21Z</dcterms:modified>
</cp:coreProperties>
</file>