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
  </p:notesMasterIdLst>
  <p:sldIdLst>
    <p:sldId id="256" r:id="rId2"/>
    <p:sldId id="258" r:id="rId3"/>
    <p:sldId id="259" r:id="rId4"/>
    <p:sldId id="257" r:id="rId5"/>
    <p:sldId id="260" r:id="rId6"/>
    <p:sldId id="261" r:id="rId7"/>
  </p:sldIdLst>
  <p:sldSz cx="9144000" cy="6858000" type="screen4x3"/>
  <p:notesSz cx="6858000" cy="9144000"/>
  <p:defaultTextStyle>
    <a:defPPr>
      <a:defRPr lang="it-IT"/>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A0"/>
    <a:srgbClr val="0044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36" autoAdjust="0"/>
    <p:restoredTop sz="90859" autoAdjust="0"/>
  </p:normalViewPr>
  <p:slideViewPr>
    <p:cSldViewPr>
      <p:cViewPr>
        <p:scale>
          <a:sx n="80" d="100"/>
          <a:sy n="80" d="100"/>
        </p:scale>
        <p:origin x="-2604" y="-648"/>
      </p:cViewPr>
      <p:guideLst>
        <p:guide orient="horz" pos="4163"/>
        <p:guide pos="1022"/>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it-IT" altLang="it-IT"/>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it-IT" altLang="it-IT"/>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it-IT" altLang="it-IT"/>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8205D198-7EC4-4D9E-B590-D9853F1EAEB6}" type="slidenum">
              <a:rPr lang="it-IT" altLang="it-IT"/>
              <a:pPr/>
              <a:t>‹N›</a:t>
            </a:fld>
            <a:endParaRPr lang="it-IT" altLang="it-IT"/>
          </a:p>
        </p:txBody>
      </p:sp>
    </p:spTree>
    <p:extLst>
      <p:ext uri="{BB962C8B-B14F-4D97-AF65-F5344CB8AC3E}">
        <p14:creationId xmlns:p14="http://schemas.microsoft.com/office/powerpoint/2010/main" val="32541885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egnaposto immagine diapositiva 1"/>
          <p:cNvSpPr>
            <a:spLocks noGrp="1" noRot="1" noChangeAspect="1" noTextEdit="1"/>
          </p:cNvSpPr>
          <p:nvPr>
            <p:ph type="sldImg"/>
          </p:nvPr>
        </p:nvSpPr>
        <p:spPr>
          <a:ln/>
        </p:spPr>
      </p:sp>
      <p:sp>
        <p:nvSpPr>
          <p:cNvPr id="5122"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it-IT" smtClean="0">
              <a:latin typeface="Arial" pitchFamily="34" charset="0"/>
              <a:ea typeface="ＭＳ Ｐゴシック" pitchFamily="34" charset="-128"/>
            </a:endParaRPr>
          </a:p>
        </p:txBody>
      </p:sp>
      <p:sp>
        <p:nvSpPr>
          <p:cNvPr id="5123"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itchFamily="34" charset="0"/>
                <a:ea typeface="ＭＳ Ｐゴシック" pitchFamily="34" charset="-128"/>
              </a:defRPr>
            </a:lvl1pPr>
            <a:lvl2pPr marL="742950" indent="-285750">
              <a:spcBef>
                <a:spcPct val="30000"/>
              </a:spcBef>
              <a:defRPr sz="1200">
                <a:solidFill>
                  <a:schemeClr val="tx1"/>
                </a:solidFill>
                <a:latin typeface="Arial" pitchFamily="34" charset="0"/>
                <a:ea typeface="ＭＳ Ｐゴシック" pitchFamily="34" charset="-128"/>
              </a:defRPr>
            </a:lvl2pPr>
            <a:lvl3pPr marL="1143000" indent="-228600">
              <a:spcBef>
                <a:spcPct val="30000"/>
              </a:spcBef>
              <a:defRPr sz="1200">
                <a:solidFill>
                  <a:schemeClr val="tx1"/>
                </a:solidFill>
                <a:latin typeface="Arial" pitchFamily="34" charset="0"/>
                <a:ea typeface="ＭＳ Ｐゴシック" pitchFamily="34" charset="-128"/>
              </a:defRPr>
            </a:lvl3pPr>
            <a:lvl4pPr marL="1600200" indent="-228600">
              <a:spcBef>
                <a:spcPct val="30000"/>
              </a:spcBef>
              <a:defRPr sz="1200">
                <a:solidFill>
                  <a:schemeClr val="tx1"/>
                </a:solidFill>
                <a:latin typeface="Arial" pitchFamily="34" charset="0"/>
                <a:ea typeface="ＭＳ Ｐゴシック" pitchFamily="34" charset="-128"/>
              </a:defRPr>
            </a:lvl4pPr>
            <a:lvl5pPr marL="2057400" indent="-22860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a:spcBef>
                <a:spcPct val="0"/>
              </a:spcBef>
            </a:pPr>
            <a:fld id="{1EF83BDC-12B5-4E9B-87D4-8C1811E0E519}" type="slidenum">
              <a:rPr lang="it-IT" altLang="it-IT"/>
              <a:pPr>
                <a:spcBef>
                  <a:spcPct val="0"/>
                </a:spcBef>
              </a:pPr>
              <a:t>1</a:t>
            </a:fld>
            <a:endParaRPr lang="it-IT" altLang="it-IT"/>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4" name="Picture 2" descr="16.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81" y="-38100"/>
            <a:ext cx="9167813"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1619672" y="2276872"/>
            <a:ext cx="4824536" cy="733425"/>
          </a:xfrm>
        </p:spPr>
        <p:txBody>
          <a:bodyPr/>
          <a:lstStyle>
            <a:lvl1pPr algn="ctr">
              <a:defRPr sz="2600">
                <a:solidFill>
                  <a:srgbClr val="0033A0"/>
                </a:solidFill>
              </a:defRPr>
            </a:lvl1pPr>
          </a:lstStyle>
          <a:p>
            <a:r>
              <a:rPr lang="it-IT" noProof="0" dirty="0" smtClean="0"/>
              <a:t>Click to </a:t>
            </a:r>
            <a:r>
              <a:rPr lang="it-IT" noProof="0" dirty="0" err="1" smtClean="0"/>
              <a:t>edit</a:t>
            </a:r>
            <a:r>
              <a:rPr lang="it-IT" noProof="0" dirty="0" smtClean="0"/>
              <a:t> Master </a:t>
            </a:r>
            <a:r>
              <a:rPr lang="it-IT" noProof="0" dirty="0" err="1" smtClean="0"/>
              <a:t>title</a:t>
            </a:r>
            <a:r>
              <a:rPr lang="it-IT" noProof="0" dirty="0" smtClean="0"/>
              <a:t> style</a:t>
            </a:r>
            <a:endParaRPr lang="en-GB" noProof="0" dirty="0"/>
          </a:p>
        </p:txBody>
      </p:sp>
      <p:sp>
        <p:nvSpPr>
          <p:cNvPr id="3075" name="Rectangle 3"/>
          <p:cNvSpPr>
            <a:spLocks noGrp="1" noChangeArrowheads="1"/>
          </p:cNvSpPr>
          <p:nvPr>
            <p:ph type="subTitle" idx="1" hasCustomPrompt="1"/>
          </p:nvPr>
        </p:nvSpPr>
        <p:spPr>
          <a:xfrm>
            <a:off x="1619672" y="3212976"/>
            <a:ext cx="4824536" cy="914400"/>
          </a:xfrm>
        </p:spPr>
        <p:txBody>
          <a:bodyPr/>
          <a:lstStyle>
            <a:lvl1pPr marL="0" indent="0" algn="ctr">
              <a:lnSpc>
                <a:spcPts val="3000"/>
              </a:lnSpc>
              <a:buFontTx/>
              <a:buNone/>
              <a:defRPr sz="1400" i="1">
                <a:solidFill>
                  <a:srgbClr val="0033A0"/>
                </a:solidFill>
              </a:defRPr>
            </a:lvl1pPr>
          </a:lstStyle>
          <a:p>
            <a:r>
              <a:rPr lang="it-IT" noProof="0" dirty="0" smtClean="0"/>
              <a:t>&lt;</a:t>
            </a:r>
            <a:r>
              <a:rPr lang="it-IT" noProof="0" dirty="0" err="1" smtClean="0"/>
              <a:t>Name</a:t>
            </a:r>
            <a:r>
              <a:rPr lang="it-IT" noProof="0" dirty="0" smtClean="0"/>
              <a:t>&gt; - &lt;</a:t>
            </a:r>
            <a:r>
              <a:rPr lang="it-IT" noProof="0" dirty="0" err="1" smtClean="0"/>
              <a:t>Role</a:t>
            </a:r>
            <a:r>
              <a:rPr lang="it-IT" noProof="0" dirty="0" smtClean="0"/>
              <a:t>&gt;</a:t>
            </a:r>
            <a:endParaRPr lang="en-GB" noProof="0" dirty="0"/>
          </a:p>
        </p:txBody>
      </p:sp>
      <p:sp>
        <p:nvSpPr>
          <p:cNvPr id="2" name="Rettangolo 1"/>
          <p:cNvSpPr/>
          <p:nvPr userDrawn="1"/>
        </p:nvSpPr>
        <p:spPr bwMode="auto">
          <a:xfrm>
            <a:off x="7452320" y="908720"/>
            <a:ext cx="1152128" cy="136815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charset="-128"/>
            </a:endParaRPr>
          </a:p>
        </p:txBody>
      </p:sp>
      <p:sp>
        <p:nvSpPr>
          <p:cNvPr id="6" name="Rettangolo 5"/>
          <p:cNvSpPr/>
          <p:nvPr userDrawn="1"/>
        </p:nvSpPr>
        <p:spPr bwMode="auto">
          <a:xfrm>
            <a:off x="323528" y="764704"/>
            <a:ext cx="2880320" cy="136815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it-IT" sz="2600" dirty="0" smtClean="0">
              <a:solidFill>
                <a:srgbClr val="0033A0"/>
              </a:solidFill>
              <a:latin typeface="Calibri"/>
              <a:ea typeface="+mj-ea"/>
              <a:cs typeface="Calibri"/>
            </a:endParaRPr>
          </a:p>
        </p:txBody>
      </p:sp>
      <p:sp>
        <p:nvSpPr>
          <p:cNvPr id="7" name="Rectangle 2"/>
          <p:cNvSpPr txBox="1">
            <a:spLocks noChangeArrowheads="1"/>
          </p:cNvSpPr>
          <p:nvPr userDrawn="1"/>
        </p:nvSpPr>
        <p:spPr bwMode="auto">
          <a:xfrm>
            <a:off x="611560" y="836712"/>
            <a:ext cx="2124236"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600">
                <a:solidFill>
                  <a:srgbClr val="0033A0"/>
                </a:solidFill>
                <a:latin typeface="Calibri"/>
                <a:ea typeface="+mj-ea"/>
                <a:cs typeface="Calibri"/>
              </a:defRPr>
            </a:lvl1pPr>
            <a:lvl2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2pPr>
            <a:lvl3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3pPr>
            <a:lvl4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4pPr>
            <a:lvl5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5pPr>
            <a:lvl6pPr marL="457200" algn="l" rtl="0" eaLnBrk="1" fontAlgn="base" hangingPunct="1">
              <a:spcBef>
                <a:spcPct val="0"/>
              </a:spcBef>
              <a:spcAft>
                <a:spcPct val="0"/>
              </a:spcAft>
              <a:defRPr sz="2600">
                <a:solidFill>
                  <a:srgbClr val="004489"/>
                </a:solidFill>
                <a:latin typeface="Times New Roman" charset="0"/>
                <a:ea typeface="ＭＳ Ｐゴシック" charset="-128"/>
              </a:defRPr>
            </a:lvl6pPr>
            <a:lvl7pPr marL="914400" algn="l" rtl="0" eaLnBrk="1" fontAlgn="base" hangingPunct="1">
              <a:spcBef>
                <a:spcPct val="0"/>
              </a:spcBef>
              <a:spcAft>
                <a:spcPct val="0"/>
              </a:spcAft>
              <a:defRPr sz="2600">
                <a:solidFill>
                  <a:srgbClr val="004489"/>
                </a:solidFill>
                <a:latin typeface="Times New Roman" charset="0"/>
                <a:ea typeface="ＭＳ Ｐゴシック" charset="-128"/>
              </a:defRPr>
            </a:lvl7pPr>
            <a:lvl8pPr marL="1371600" algn="l" rtl="0" eaLnBrk="1" fontAlgn="base" hangingPunct="1">
              <a:spcBef>
                <a:spcPct val="0"/>
              </a:spcBef>
              <a:spcAft>
                <a:spcPct val="0"/>
              </a:spcAft>
              <a:defRPr sz="2600">
                <a:solidFill>
                  <a:srgbClr val="004489"/>
                </a:solidFill>
                <a:latin typeface="Times New Roman" charset="0"/>
                <a:ea typeface="ＭＳ Ｐゴシック" charset="-128"/>
              </a:defRPr>
            </a:lvl8pPr>
            <a:lvl9pPr marL="1828800" algn="l" rtl="0" eaLnBrk="1" fontAlgn="base" hangingPunct="1">
              <a:spcBef>
                <a:spcPct val="0"/>
              </a:spcBef>
              <a:spcAft>
                <a:spcPct val="0"/>
              </a:spcAft>
              <a:defRPr sz="2600">
                <a:solidFill>
                  <a:srgbClr val="004489"/>
                </a:solidFill>
                <a:latin typeface="Times New Roman" charset="0"/>
                <a:ea typeface="ＭＳ Ｐゴシック" charset="-128"/>
              </a:defRPr>
            </a:lvl9pPr>
          </a:lstStyle>
          <a:p>
            <a:pPr eaLnBrk="1" hangingPunct="1"/>
            <a:endParaRPr lang="en-GB" i="1" kern="0" dirty="0"/>
          </a:p>
        </p:txBody>
      </p:sp>
      <p:sp>
        <p:nvSpPr>
          <p:cNvPr id="8" name="Rectangle 2"/>
          <p:cNvSpPr txBox="1">
            <a:spLocks noChangeArrowheads="1"/>
          </p:cNvSpPr>
          <p:nvPr userDrawn="1"/>
        </p:nvSpPr>
        <p:spPr bwMode="auto">
          <a:xfrm>
            <a:off x="2123728" y="6093297"/>
            <a:ext cx="482453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600">
                <a:solidFill>
                  <a:srgbClr val="0033A0"/>
                </a:solidFill>
                <a:latin typeface="Calibri"/>
                <a:ea typeface="+mj-ea"/>
                <a:cs typeface="Calibri"/>
              </a:defRPr>
            </a:lvl1pPr>
            <a:lvl2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2pPr>
            <a:lvl3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3pPr>
            <a:lvl4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4pPr>
            <a:lvl5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5pPr>
            <a:lvl6pPr marL="457200" algn="l" rtl="0" eaLnBrk="1" fontAlgn="base" hangingPunct="1">
              <a:spcBef>
                <a:spcPct val="0"/>
              </a:spcBef>
              <a:spcAft>
                <a:spcPct val="0"/>
              </a:spcAft>
              <a:defRPr sz="2600">
                <a:solidFill>
                  <a:srgbClr val="004489"/>
                </a:solidFill>
                <a:latin typeface="Times New Roman" charset="0"/>
                <a:ea typeface="ＭＳ Ｐゴシック" charset="-128"/>
              </a:defRPr>
            </a:lvl6pPr>
            <a:lvl7pPr marL="914400" algn="l" rtl="0" eaLnBrk="1" fontAlgn="base" hangingPunct="1">
              <a:spcBef>
                <a:spcPct val="0"/>
              </a:spcBef>
              <a:spcAft>
                <a:spcPct val="0"/>
              </a:spcAft>
              <a:defRPr sz="2600">
                <a:solidFill>
                  <a:srgbClr val="004489"/>
                </a:solidFill>
                <a:latin typeface="Times New Roman" charset="0"/>
                <a:ea typeface="ＭＳ Ｐゴシック" charset="-128"/>
              </a:defRPr>
            </a:lvl7pPr>
            <a:lvl8pPr marL="1371600" algn="l" rtl="0" eaLnBrk="1" fontAlgn="base" hangingPunct="1">
              <a:spcBef>
                <a:spcPct val="0"/>
              </a:spcBef>
              <a:spcAft>
                <a:spcPct val="0"/>
              </a:spcAft>
              <a:defRPr sz="2600">
                <a:solidFill>
                  <a:srgbClr val="004489"/>
                </a:solidFill>
                <a:latin typeface="Times New Roman" charset="0"/>
                <a:ea typeface="ＭＳ Ｐゴシック" charset="-128"/>
              </a:defRPr>
            </a:lvl8pPr>
            <a:lvl9pPr marL="1828800" algn="l" rtl="0" eaLnBrk="1" fontAlgn="base" hangingPunct="1">
              <a:spcBef>
                <a:spcPct val="0"/>
              </a:spcBef>
              <a:spcAft>
                <a:spcPct val="0"/>
              </a:spcAft>
              <a:defRPr sz="2600">
                <a:solidFill>
                  <a:srgbClr val="004489"/>
                </a:solidFill>
                <a:latin typeface="Times New Roman" charset="0"/>
                <a:ea typeface="ＭＳ Ｐゴシック" charset="-128"/>
              </a:defRPr>
            </a:lvl9pPr>
          </a:lstStyle>
          <a:p>
            <a:pPr algn="ctr" eaLnBrk="1" hangingPunct="1"/>
            <a:r>
              <a:rPr lang="it-IT" sz="1100" b="1" kern="0" dirty="0" smtClean="0">
                <a:solidFill>
                  <a:schemeClr val="bg1"/>
                </a:solidFill>
              </a:rPr>
              <a:t>RACOON Open </a:t>
            </a:r>
            <a:r>
              <a:rPr lang="it-IT" sz="1100" b="1" kern="0" dirty="0" err="1" smtClean="0">
                <a:solidFill>
                  <a:schemeClr val="bg1"/>
                </a:solidFill>
              </a:rPr>
              <a:t>Day</a:t>
            </a:r>
            <a:r>
              <a:rPr lang="it-IT" sz="1100" b="1" kern="0" dirty="0" smtClean="0">
                <a:solidFill>
                  <a:schemeClr val="bg1"/>
                </a:solidFill>
              </a:rPr>
              <a:t> – ENAV Malpensa </a:t>
            </a:r>
            <a:r>
              <a:rPr lang="it-IT" sz="1100" b="1" kern="0" dirty="0" err="1" smtClean="0">
                <a:solidFill>
                  <a:schemeClr val="bg1"/>
                </a:solidFill>
              </a:rPr>
              <a:t>Tower</a:t>
            </a:r>
            <a:endParaRPr lang="it-IT" sz="1100" b="1" kern="0" dirty="0" smtClean="0">
              <a:solidFill>
                <a:schemeClr val="bg1"/>
              </a:solidFill>
            </a:endParaRPr>
          </a:p>
          <a:p>
            <a:pPr algn="ctr" eaLnBrk="1" hangingPunct="1"/>
            <a:r>
              <a:rPr lang="it-IT" sz="1100" b="1" kern="0" dirty="0" smtClean="0">
                <a:solidFill>
                  <a:schemeClr val="bg1"/>
                </a:solidFill>
              </a:rPr>
              <a:t>11</a:t>
            </a:r>
            <a:r>
              <a:rPr lang="it-IT" sz="1100" b="1" kern="0" baseline="0" dirty="0" smtClean="0">
                <a:solidFill>
                  <a:schemeClr val="bg1"/>
                </a:solidFill>
              </a:rPr>
              <a:t> </a:t>
            </a:r>
            <a:r>
              <a:rPr lang="it-IT" sz="1100" b="1" kern="0" baseline="0" dirty="0" err="1" smtClean="0">
                <a:solidFill>
                  <a:schemeClr val="bg1"/>
                </a:solidFill>
              </a:rPr>
              <a:t>November</a:t>
            </a:r>
            <a:r>
              <a:rPr lang="it-IT" sz="1100" b="1" kern="0" baseline="0" dirty="0" smtClean="0">
                <a:solidFill>
                  <a:schemeClr val="bg1"/>
                </a:solidFill>
              </a:rPr>
              <a:t> 2016</a:t>
            </a:r>
            <a:endParaRPr lang="en-GB" sz="1100" b="1" kern="0" dirty="0">
              <a:solidFill>
                <a:schemeClr val="bg1"/>
              </a:solidFill>
            </a:endParaRPr>
          </a:p>
        </p:txBody>
      </p:sp>
      <p:pic>
        <p:nvPicPr>
          <p:cNvPr id="3" name="Immagin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6145" y="433495"/>
            <a:ext cx="1352727" cy="1267313"/>
          </a:xfrm>
          <a:prstGeom prst="rect">
            <a:avLst/>
          </a:prstGeom>
        </p:spPr>
      </p:pic>
      <p:pic>
        <p:nvPicPr>
          <p:cNvPr id="5" name="Immagine 4"/>
          <p:cNvPicPr>
            <a:picLocks noChangeAspect="1"/>
          </p:cNvPicPr>
          <p:nvPr userDrawn="1"/>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07504" y="5733255"/>
            <a:ext cx="1794605" cy="1152129"/>
          </a:xfrm>
          <a:prstGeom prst="rect">
            <a:avLst/>
          </a:prstGeom>
        </p:spPr>
      </p:pic>
      <p:pic>
        <p:nvPicPr>
          <p:cNvPr id="1026" name="Picture 4"/>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2960" y="620688"/>
            <a:ext cx="1159149"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3742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Click to edit Master title style</a:t>
            </a:r>
            <a:endParaRPr lang="en-GB" dirty="0"/>
          </a:p>
        </p:txBody>
      </p:sp>
      <p:sp>
        <p:nvSpPr>
          <p:cNvPr id="3" name="Segnaposto contenuto 2"/>
          <p:cNvSpPr>
            <a:spLocks noGrp="1"/>
          </p:cNvSpPr>
          <p:nvPr>
            <p:ph idx="1"/>
          </p:nvPr>
        </p:nvSpPr>
        <p:spPr/>
        <p:txBody>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GB" dirty="0"/>
          </a:p>
        </p:txBody>
      </p:sp>
      <p:sp>
        <p:nvSpPr>
          <p:cNvPr id="4" name="Rectangle 6"/>
          <p:cNvSpPr>
            <a:spLocks noGrp="1" noChangeArrowheads="1"/>
          </p:cNvSpPr>
          <p:nvPr>
            <p:ph type="sldNum" sz="quarter" idx="10"/>
          </p:nvPr>
        </p:nvSpPr>
        <p:spPr>
          <a:ln/>
        </p:spPr>
        <p:txBody>
          <a:bodyPr/>
          <a:lstStyle>
            <a:lvl1pPr>
              <a:defRPr/>
            </a:lvl1pPr>
          </a:lstStyle>
          <a:p>
            <a:fld id="{24F2EB63-6332-4FDE-90B4-93505CEEA7AC}" type="slidenum">
              <a:rPr lang="en-GB" altLang="it-IT"/>
              <a:pPr/>
              <a:t>‹N›</a:t>
            </a:fld>
            <a:endParaRPr lang="en-GB" altLang="it-IT"/>
          </a:p>
        </p:txBody>
      </p:sp>
      <p:pic>
        <p:nvPicPr>
          <p:cNvPr id="6" name="Picture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504" y="185640"/>
            <a:ext cx="1296143" cy="697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27075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emf"/><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descr="4_3.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1447800" y="417513"/>
            <a:ext cx="66294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it-IT" smtClean="0"/>
              <a:t>Fare clic per modificare stile</a:t>
            </a:r>
          </a:p>
        </p:txBody>
      </p:sp>
      <p:sp>
        <p:nvSpPr>
          <p:cNvPr id="1028" name="Rectangle 3"/>
          <p:cNvSpPr>
            <a:spLocks noGrp="1" noChangeArrowheads="1"/>
          </p:cNvSpPr>
          <p:nvPr>
            <p:ph type="body" idx="1"/>
          </p:nvPr>
        </p:nvSpPr>
        <p:spPr bwMode="auto">
          <a:xfrm>
            <a:off x="1447800" y="1676400"/>
            <a:ext cx="6629400"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it-IT" smtClean="0"/>
              <a:t>Fare clic per modificare gli stili del testo dello schema</a:t>
            </a:r>
          </a:p>
          <a:p>
            <a:pPr lvl="1"/>
            <a:r>
              <a:rPr lang="en-GB" altLang="it-IT" smtClean="0"/>
              <a:t>Secondo livello</a:t>
            </a:r>
          </a:p>
          <a:p>
            <a:pPr lvl="2"/>
            <a:r>
              <a:rPr lang="en-GB" altLang="it-IT" smtClean="0"/>
              <a:t>Terzo livello</a:t>
            </a:r>
          </a:p>
          <a:p>
            <a:pPr lvl="3"/>
            <a:r>
              <a:rPr lang="en-GB" altLang="it-IT" smtClean="0"/>
              <a:t>Quarto livello</a:t>
            </a:r>
          </a:p>
          <a:p>
            <a:pPr lvl="4"/>
            <a:r>
              <a:rPr lang="en-GB" altLang="it-IT" smtClean="0"/>
              <a:t>Quinto livello</a:t>
            </a:r>
          </a:p>
        </p:txBody>
      </p:sp>
      <p:sp>
        <p:nvSpPr>
          <p:cNvPr id="1030" name="Rectangle 6"/>
          <p:cNvSpPr>
            <a:spLocks noGrp="1" noChangeArrowheads="1"/>
          </p:cNvSpPr>
          <p:nvPr>
            <p:ph type="sldNum" sz="quarter" idx="4"/>
          </p:nvPr>
        </p:nvSpPr>
        <p:spPr bwMode="auto">
          <a:xfrm>
            <a:off x="7543800" y="6332538"/>
            <a:ext cx="533400" cy="304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a:defRPr sz="1000">
                <a:solidFill>
                  <a:srgbClr val="0033A0"/>
                </a:solidFill>
                <a:latin typeface="Calibri" pitchFamily="34" charset="0"/>
              </a:defRPr>
            </a:lvl1pPr>
          </a:lstStyle>
          <a:p>
            <a:fld id="{888D87EB-D5C7-4F0F-8A9D-9A51C9C34CCA}" type="slidenum">
              <a:rPr lang="en-GB" altLang="it-IT"/>
              <a:pPr/>
              <a:t>‹N›</a:t>
            </a:fld>
            <a:endParaRPr lang="en-GB" altLang="it-IT"/>
          </a:p>
        </p:txBody>
      </p:sp>
      <p:sp>
        <p:nvSpPr>
          <p:cNvPr id="2" name="TextBox 2"/>
          <p:cNvSpPr txBox="1">
            <a:spLocks noChangeArrowheads="1"/>
          </p:cNvSpPr>
          <p:nvPr userDrawn="1"/>
        </p:nvSpPr>
        <p:spPr bwMode="auto">
          <a:xfrm>
            <a:off x="2411413" y="6430963"/>
            <a:ext cx="24479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it-IT" sz="1000" dirty="0" smtClean="0">
                <a:solidFill>
                  <a:srgbClr val="0033A0"/>
                </a:solidFill>
                <a:latin typeface="Calibri" pitchFamily="34" charset="0"/>
              </a:rPr>
              <a:t>RACOON</a:t>
            </a:r>
            <a:r>
              <a:rPr lang="en-US" altLang="it-IT" sz="1000" baseline="0" dirty="0" smtClean="0">
                <a:solidFill>
                  <a:srgbClr val="0033A0"/>
                </a:solidFill>
                <a:latin typeface="Calibri" pitchFamily="34" charset="0"/>
              </a:rPr>
              <a:t> Open Day – 11 November 2016</a:t>
            </a:r>
            <a:endParaRPr lang="en-US" altLang="it-IT" sz="1000" dirty="0">
              <a:solidFill>
                <a:srgbClr val="0033A0"/>
              </a:solidFill>
              <a:latin typeface="Calibri" pitchFamily="34" charset="0"/>
            </a:endParaRPr>
          </a:p>
        </p:txBody>
      </p:sp>
      <p:sp>
        <p:nvSpPr>
          <p:cNvPr id="7" name="Rettangolo 6"/>
          <p:cNvSpPr/>
          <p:nvPr userDrawn="1"/>
        </p:nvSpPr>
        <p:spPr bwMode="auto">
          <a:xfrm>
            <a:off x="827584" y="6237312"/>
            <a:ext cx="1296144" cy="50405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a typeface="ＭＳ Ｐゴシック" charset="-128"/>
            </a:endParaRPr>
          </a:p>
        </p:txBody>
      </p:sp>
      <p:pic>
        <p:nvPicPr>
          <p:cNvPr id="9" name="Immagin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72400" y="188640"/>
            <a:ext cx="737838" cy="691249"/>
          </a:xfrm>
          <a:prstGeom prst="rect">
            <a:avLst/>
          </a:prstGeom>
        </p:spPr>
      </p:pic>
      <p:pic>
        <p:nvPicPr>
          <p:cNvPr id="2050" name="Picture 4"/>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51520" y="6309320"/>
            <a:ext cx="496367" cy="43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70" r:id="rId2"/>
  </p:sldLayoutIdLst>
  <p:timing>
    <p:tnLst>
      <p:par>
        <p:cTn id="1" dur="indefinite" restart="never" nodeType="tmRoot"/>
      </p:par>
    </p:tnLst>
  </p:timing>
  <p:hf hdr="0"/>
  <p:txStyles>
    <p:titleStyle>
      <a:lvl1pPr algn="l" rtl="0" fontAlgn="base">
        <a:spcBef>
          <a:spcPct val="0"/>
        </a:spcBef>
        <a:spcAft>
          <a:spcPct val="0"/>
        </a:spcAft>
        <a:defRPr sz="2600">
          <a:solidFill>
            <a:srgbClr val="0033A0"/>
          </a:solidFill>
          <a:latin typeface="Calibri"/>
          <a:ea typeface="+mj-ea"/>
          <a:cs typeface="Calibri"/>
        </a:defRPr>
      </a:lvl1pPr>
      <a:lvl2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2pPr>
      <a:lvl3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3pPr>
      <a:lvl4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4pPr>
      <a:lvl5pPr algn="l" rtl="0" fontAlgn="base">
        <a:spcBef>
          <a:spcPct val="0"/>
        </a:spcBef>
        <a:spcAft>
          <a:spcPct val="0"/>
        </a:spcAft>
        <a:defRPr sz="2600">
          <a:solidFill>
            <a:srgbClr val="0033A0"/>
          </a:solidFill>
          <a:latin typeface="Calibri" pitchFamily="34" charset="0"/>
          <a:ea typeface="ＭＳ Ｐゴシック" charset="-128"/>
          <a:cs typeface="Calibri" pitchFamily="34" charset="0"/>
        </a:defRPr>
      </a:lvl5pPr>
      <a:lvl6pPr marL="457200" algn="l" rtl="0" eaLnBrk="1" fontAlgn="base" hangingPunct="1">
        <a:spcBef>
          <a:spcPct val="0"/>
        </a:spcBef>
        <a:spcAft>
          <a:spcPct val="0"/>
        </a:spcAft>
        <a:defRPr sz="2600">
          <a:solidFill>
            <a:srgbClr val="004489"/>
          </a:solidFill>
          <a:latin typeface="Times New Roman" charset="0"/>
          <a:ea typeface="ＭＳ Ｐゴシック" charset="-128"/>
        </a:defRPr>
      </a:lvl6pPr>
      <a:lvl7pPr marL="914400" algn="l" rtl="0" eaLnBrk="1" fontAlgn="base" hangingPunct="1">
        <a:spcBef>
          <a:spcPct val="0"/>
        </a:spcBef>
        <a:spcAft>
          <a:spcPct val="0"/>
        </a:spcAft>
        <a:defRPr sz="2600">
          <a:solidFill>
            <a:srgbClr val="004489"/>
          </a:solidFill>
          <a:latin typeface="Times New Roman" charset="0"/>
          <a:ea typeface="ＭＳ Ｐゴシック" charset="-128"/>
        </a:defRPr>
      </a:lvl7pPr>
      <a:lvl8pPr marL="1371600" algn="l" rtl="0" eaLnBrk="1" fontAlgn="base" hangingPunct="1">
        <a:spcBef>
          <a:spcPct val="0"/>
        </a:spcBef>
        <a:spcAft>
          <a:spcPct val="0"/>
        </a:spcAft>
        <a:defRPr sz="2600">
          <a:solidFill>
            <a:srgbClr val="004489"/>
          </a:solidFill>
          <a:latin typeface="Times New Roman" charset="0"/>
          <a:ea typeface="ＭＳ Ｐゴシック" charset="-128"/>
        </a:defRPr>
      </a:lvl8pPr>
      <a:lvl9pPr marL="1828800" algn="l" rtl="0" eaLnBrk="1" fontAlgn="base" hangingPunct="1">
        <a:spcBef>
          <a:spcPct val="0"/>
        </a:spcBef>
        <a:spcAft>
          <a:spcPct val="0"/>
        </a:spcAft>
        <a:defRPr sz="2600">
          <a:solidFill>
            <a:srgbClr val="004489"/>
          </a:solidFill>
          <a:latin typeface="Times New Roman" charset="0"/>
          <a:ea typeface="ＭＳ Ｐゴシック" charset="-128"/>
        </a:defRPr>
      </a:lvl9pPr>
    </p:titleStyle>
    <p:bodyStyle>
      <a:lvl1pPr marL="342900" indent="-342900" algn="l" rtl="0" fontAlgn="base">
        <a:lnSpc>
          <a:spcPts val="2000"/>
        </a:lnSpc>
        <a:spcBef>
          <a:spcPct val="20000"/>
        </a:spcBef>
        <a:spcAft>
          <a:spcPct val="0"/>
        </a:spcAft>
        <a:buChar char="•"/>
        <a:defRPr sz="1400">
          <a:solidFill>
            <a:srgbClr val="0033A0"/>
          </a:solidFill>
          <a:latin typeface="Calibri"/>
          <a:ea typeface="+mn-ea"/>
          <a:cs typeface="Calibri"/>
        </a:defRPr>
      </a:lvl1pPr>
      <a:lvl2pPr marL="742950" indent="-285750" algn="l" rtl="0" fontAlgn="base">
        <a:lnSpc>
          <a:spcPts val="2000"/>
        </a:lnSpc>
        <a:spcBef>
          <a:spcPct val="20000"/>
        </a:spcBef>
        <a:spcAft>
          <a:spcPct val="0"/>
        </a:spcAft>
        <a:buChar char="–"/>
        <a:defRPr sz="1400">
          <a:solidFill>
            <a:srgbClr val="0033A0"/>
          </a:solidFill>
          <a:latin typeface="Calibri"/>
          <a:ea typeface="+mn-ea"/>
          <a:cs typeface="Calibri"/>
        </a:defRPr>
      </a:lvl2pPr>
      <a:lvl3pPr marL="1143000" indent="-228600" algn="l" rtl="0" fontAlgn="base">
        <a:lnSpc>
          <a:spcPts val="2000"/>
        </a:lnSpc>
        <a:spcBef>
          <a:spcPct val="20000"/>
        </a:spcBef>
        <a:spcAft>
          <a:spcPct val="0"/>
        </a:spcAft>
        <a:buChar char="•"/>
        <a:defRPr sz="1400">
          <a:solidFill>
            <a:srgbClr val="0033A0"/>
          </a:solidFill>
          <a:latin typeface="Calibri"/>
          <a:ea typeface="+mn-ea"/>
          <a:cs typeface="Calibri"/>
        </a:defRPr>
      </a:lvl3pPr>
      <a:lvl4pPr marL="1562100" indent="-228600" algn="l" rtl="0" fontAlgn="base">
        <a:lnSpc>
          <a:spcPts val="2000"/>
        </a:lnSpc>
        <a:spcBef>
          <a:spcPct val="20000"/>
        </a:spcBef>
        <a:spcAft>
          <a:spcPct val="0"/>
        </a:spcAft>
        <a:buChar char="–"/>
        <a:defRPr sz="1400">
          <a:solidFill>
            <a:srgbClr val="0033A0"/>
          </a:solidFill>
          <a:latin typeface="Calibri"/>
          <a:ea typeface="+mn-ea"/>
          <a:cs typeface="Calibri"/>
        </a:defRPr>
      </a:lvl4pPr>
      <a:lvl5pPr marL="1981200" indent="-228600" algn="l" rtl="0" fontAlgn="base">
        <a:lnSpc>
          <a:spcPts val="2000"/>
        </a:lnSpc>
        <a:spcBef>
          <a:spcPct val="20000"/>
        </a:spcBef>
        <a:spcAft>
          <a:spcPct val="0"/>
        </a:spcAft>
        <a:buChar char="»"/>
        <a:defRPr sz="1400">
          <a:solidFill>
            <a:srgbClr val="0033A0"/>
          </a:solidFill>
          <a:latin typeface="Calibri"/>
          <a:ea typeface="+mn-ea"/>
          <a:cs typeface="Calibri"/>
        </a:defRPr>
      </a:lvl5pPr>
      <a:lvl6pPr marL="2438400" indent="-228600" algn="l" rtl="0" eaLnBrk="1" fontAlgn="base" hangingPunct="1">
        <a:lnSpc>
          <a:spcPts val="2000"/>
        </a:lnSpc>
        <a:spcBef>
          <a:spcPct val="20000"/>
        </a:spcBef>
        <a:spcAft>
          <a:spcPct val="0"/>
        </a:spcAft>
        <a:buChar char="»"/>
        <a:defRPr sz="1400">
          <a:solidFill>
            <a:srgbClr val="004489"/>
          </a:solidFill>
          <a:latin typeface="+mn-lt"/>
          <a:ea typeface="+mn-ea"/>
        </a:defRPr>
      </a:lvl6pPr>
      <a:lvl7pPr marL="2895600" indent="-228600" algn="l" rtl="0" eaLnBrk="1" fontAlgn="base" hangingPunct="1">
        <a:lnSpc>
          <a:spcPts val="2000"/>
        </a:lnSpc>
        <a:spcBef>
          <a:spcPct val="20000"/>
        </a:spcBef>
        <a:spcAft>
          <a:spcPct val="0"/>
        </a:spcAft>
        <a:buChar char="»"/>
        <a:defRPr sz="1400">
          <a:solidFill>
            <a:srgbClr val="004489"/>
          </a:solidFill>
          <a:latin typeface="+mn-lt"/>
          <a:ea typeface="+mn-ea"/>
        </a:defRPr>
      </a:lvl7pPr>
      <a:lvl8pPr marL="3352800" indent="-228600" algn="l" rtl="0" eaLnBrk="1" fontAlgn="base" hangingPunct="1">
        <a:lnSpc>
          <a:spcPts val="2000"/>
        </a:lnSpc>
        <a:spcBef>
          <a:spcPct val="20000"/>
        </a:spcBef>
        <a:spcAft>
          <a:spcPct val="0"/>
        </a:spcAft>
        <a:buChar char="»"/>
        <a:defRPr sz="1400">
          <a:solidFill>
            <a:srgbClr val="004489"/>
          </a:solidFill>
          <a:latin typeface="+mn-lt"/>
          <a:ea typeface="+mn-ea"/>
        </a:defRPr>
      </a:lvl8pPr>
      <a:lvl9pPr marL="3810000" indent="-228600" algn="l" rtl="0" eaLnBrk="1" fontAlgn="base" hangingPunct="1">
        <a:lnSpc>
          <a:spcPts val="2000"/>
        </a:lnSpc>
        <a:spcBef>
          <a:spcPct val="20000"/>
        </a:spcBef>
        <a:spcAft>
          <a:spcPct val="0"/>
        </a:spcAft>
        <a:buChar char="»"/>
        <a:defRPr sz="1400">
          <a:solidFill>
            <a:srgbClr val="004489"/>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2"/>
          <p:cNvSpPr>
            <a:spLocks noGrp="1"/>
          </p:cNvSpPr>
          <p:nvPr>
            <p:ph type="ctrTitle"/>
          </p:nvPr>
        </p:nvSpPr>
        <p:spPr>
          <a:xfrm>
            <a:off x="1619250" y="2479675"/>
            <a:ext cx="4824413" cy="733425"/>
          </a:xfrm>
        </p:spPr>
        <p:txBody>
          <a:bodyPr/>
          <a:lstStyle/>
          <a:p>
            <a:r>
              <a:rPr lang="en-US" altLang="it-IT" b="1" dirty="0" smtClean="0">
                <a:latin typeface="Calibri" pitchFamily="34" charset="0"/>
                <a:cs typeface="Calibri" pitchFamily="34" charset="0"/>
              </a:rPr>
              <a:t>S.E.A. ROLE IN RACOON</a:t>
            </a:r>
          </a:p>
        </p:txBody>
      </p:sp>
      <p:sp>
        <p:nvSpPr>
          <p:cNvPr id="4098" name="Subtitle 3"/>
          <p:cNvSpPr>
            <a:spLocks noGrp="1"/>
          </p:cNvSpPr>
          <p:nvPr>
            <p:ph type="subTitle" idx="1"/>
          </p:nvPr>
        </p:nvSpPr>
        <p:spPr>
          <a:xfrm>
            <a:off x="1619250" y="3500438"/>
            <a:ext cx="4824413" cy="914400"/>
          </a:xfrm>
        </p:spPr>
        <p:txBody>
          <a:bodyPr/>
          <a:lstStyle/>
          <a:p>
            <a:r>
              <a:rPr lang="en-US" altLang="it-IT" dirty="0" smtClean="0">
                <a:latin typeface="Calibri" pitchFamily="34" charset="0"/>
                <a:cs typeface="Calibri" pitchFamily="34" charset="0"/>
              </a:rPr>
              <a:t>Paolo Sordi</a:t>
            </a:r>
          </a:p>
          <a:p>
            <a:r>
              <a:rPr lang="en-US" altLang="it-IT" dirty="0" smtClean="0">
                <a:latin typeface="Calibri" pitchFamily="34" charset="0"/>
                <a:cs typeface="Calibri" pitchFamily="34" charset="0"/>
              </a:rPr>
              <a:t>Airport Operations Processes &amp; General Aviation Manager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SEA - MILAN AIRPORTS MANAGING COMPANY</a:t>
            </a:r>
            <a:endParaRPr lang="it-IT" dirty="0"/>
          </a:p>
        </p:txBody>
      </p:sp>
      <p:sp>
        <p:nvSpPr>
          <p:cNvPr id="3" name="Segnaposto contenuto 2"/>
          <p:cNvSpPr>
            <a:spLocks noGrp="1"/>
          </p:cNvSpPr>
          <p:nvPr>
            <p:ph idx="1"/>
          </p:nvPr>
        </p:nvSpPr>
        <p:spPr>
          <a:xfrm>
            <a:off x="899592" y="1124744"/>
            <a:ext cx="7560840" cy="3456384"/>
          </a:xfrm>
        </p:spPr>
        <p:txBody>
          <a:bodyPr/>
          <a:lstStyle/>
          <a:p>
            <a:pPr marL="0" indent="0" algn="just">
              <a:buNone/>
            </a:pPr>
            <a:r>
              <a:rPr lang="en-US" dirty="0" smtClean="0">
                <a:latin typeface="Arial Black" panose="020B0A04020102020204" pitchFamily="34" charset="0"/>
              </a:rPr>
              <a:t>SEA </a:t>
            </a:r>
            <a:r>
              <a:rPr lang="en-US" dirty="0">
                <a:latin typeface="Arial Black" panose="020B0A04020102020204" pitchFamily="34" charset="0"/>
              </a:rPr>
              <a:t>(</a:t>
            </a:r>
            <a:r>
              <a:rPr lang="en-US" dirty="0" err="1">
                <a:latin typeface="Arial Black" panose="020B0A04020102020204" pitchFamily="34" charset="0"/>
              </a:rPr>
              <a:t>Società</a:t>
            </a:r>
            <a:r>
              <a:rPr lang="en-US" dirty="0">
                <a:latin typeface="Arial Black" panose="020B0A04020102020204" pitchFamily="34" charset="0"/>
              </a:rPr>
              <a:t> </a:t>
            </a:r>
            <a:r>
              <a:rPr lang="en-US" dirty="0" err="1">
                <a:latin typeface="Arial Black" panose="020B0A04020102020204" pitchFamily="34" charset="0"/>
              </a:rPr>
              <a:t>Esercizi</a:t>
            </a:r>
            <a:r>
              <a:rPr lang="en-US" dirty="0">
                <a:latin typeface="Arial Black" panose="020B0A04020102020204" pitchFamily="34" charset="0"/>
              </a:rPr>
              <a:t> </a:t>
            </a:r>
            <a:r>
              <a:rPr lang="en-US" dirty="0" err="1">
                <a:latin typeface="Arial Black" panose="020B0A04020102020204" pitchFamily="34" charset="0"/>
              </a:rPr>
              <a:t>Aeroportuali</a:t>
            </a:r>
            <a:r>
              <a:rPr lang="en-US" dirty="0">
                <a:latin typeface="Arial Black" panose="020B0A04020102020204" pitchFamily="34" charset="0"/>
              </a:rPr>
              <a:t>) is the </a:t>
            </a:r>
            <a:r>
              <a:rPr lang="en-US" dirty="0" smtClean="0">
                <a:latin typeface="Arial Black" panose="020B0A04020102020204" pitchFamily="34" charset="0"/>
              </a:rPr>
              <a:t>group responsible </a:t>
            </a:r>
            <a:r>
              <a:rPr lang="en-US" dirty="0">
                <a:latin typeface="Arial Black" panose="020B0A04020102020204" pitchFamily="34" charset="0"/>
              </a:rPr>
              <a:t>for managing Milan Malpensa </a:t>
            </a:r>
            <a:r>
              <a:rPr lang="en-US" dirty="0" smtClean="0">
                <a:latin typeface="Arial Black" panose="020B0A04020102020204" pitchFamily="34" charset="0"/>
              </a:rPr>
              <a:t>and Milan </a:t>
            </a:r>
            <a:r>
              <a:rPr lang="en-US" dirty="0">
                <a:latin typeface="Arial Black" panose="020B0A04020102020204" pitchFamily="34" charset="0"/>
              </a:rPr>
              <a:t>Linate </a:t>
            </a:r>
            <a:r>
              <a:rPr lang="en-US" dirty="0" smtClean="0">
                <a:latin typeface="Arial Black" panose="020B0A04020102020204" pitchFamily="34" charset="0"/>
              </a:rPr>
              <a:t>airports providing </a:t>
            </a:r>
            <a:r>
              <a:rPr lang="en-US" dirty="0">
                <a:latin typeface="Arial Black" panose="020B0A04020102020204" pitchFamily="34" charset="0"/>
              </a:rPr>
              <a:t>all services and related activities</a:t>
            </a:r>
            <a:r>
              <a:rPr lang="en-US" dirty="0" smtClean="0">
                <a:latin typeface="Arial Black" panose="020B0A04020102020204" pitchFamily="34" charset="0"/>
              </a:rPr>
              <a:t>. </a:t>
            </a:r>
            <a:r>
              <a:rPr lang="en-US" dirty="0">
                <a:latin typeface="Arial Black" panose="020B0A04020102020204" pitchFamily="34" charset="0"/>
              </a:rPr>
              <a:t>It is one of the ten </a:t>
            </a:r>
            <a:r>
              <a:rPr lang="en-US" dirty="0" smtClean="0">
                <a:latin typeface="Arial Black" panose="020B0A04020102020204" pitchFamily="34" charset="0"/>
              </a:rPr>
              <a:t>biggest airport </a:t>
            </a:r>
            <a:r>
              <a:rPr lang="en-US" dirty="0">
                <a:latin typeface="Arial Black" panose="020B0A04020102020204" pitchFamily="34" charset="0"/>
              </a:rPr>
              <a:t>operators in Europe for goods </a:t>
            </a:r>
            <a:r>
              <a:rPr lang="en-US" dirty="0" smtClean="0">
                <a:latin typeface="Arial Black" panose="020B0A04020102020204" pitchFamily="34" charset="0"/>
              </a:rPr>
              <a:t>and passenger </a:t>
            </a:r>
            <a:r>
              <a:rPr lang="en-US" dirty="0">
                <a:latin typeface="Arial Black" panose="020B0A04020102020204" pitchFamily="34" charset="0"/>
              </a:rPr>
              <a:t>traffic, while it is the second-biggest </a:t>
            </a:r>
            <a:r>
              <a:rPr lang="en-US" dirty="0" smtClean="0">
                <a:latin typeface="Arial Black" panose="020B0A04020102020204" pitchFamily="34" charset="0"/>
              </a:rPr>
              <a:t>in Italy </a:t>
            </a:r>
            <a:r>
              <a:rPr lang="en-US" dirty="0">
                <a:latin typeface="Arial Black" panose="020B0A04020102020204" pitchFamily="34" charset="0"/>
              </a:rPr>
              <a:t>for the number of passengers handled </a:t>
            </a:r>
            <a:r>
              <a:rPr lang="en-US" dirty="0" smtClean="0">
                <a:latin typeface="Arial Black" panose="020B0A04020102020204" pitchFamily="34" charset="0"/>
              </a:rPr>
              <a:t>and the </a:t>
            </a:r>
            <a:r>
              <a:rPr lang="en-US" dirty="0">
                <a:latin typeface="Arial Black" panose="020B0A04020102020204" pitchFamily="34" charset="0"/>
              </a:rPr>
              <a:t>biggest in the country for goods </a:t>
            </a:r>
            <a:r>
              <a:rPr lang="en-US" dirty="0" smtClean="0">
                <a:latin typeface="Arial Black" panose="020B0A04020102020204" pitchFamily="34" charset="0"/>
              </a:rPr>
              <a:t>transported.</a:t>
            </a:r>
          </a:p>
          <a:p>
            <a:pPr marL="0" indent="0" algn="just">
              <a:buNone/>
            </a:pPr>
            <a:endParaRPr lang="en-US" dirty="0" smtClean="0">
              <a:latin typeface="Arial Black" panose="020B0A04020102020204" pitchFamily="34" charset="0"/>
            </a:endParaRPr>
          </a:p>
          <a:p>
            <a:pPr marL="0" indent="0" algn="just">
              <a:buNone/>
            </a:pPr>
            <a:endParaRPr lang="en-US" dirty="0">
              <a:latin typeface="Arial Black" panose="020B0A04020102020204" pitchFamily="34" charset="0"/>
            </a:endParaRPr>
          </a:p>
          <a:p>
            <a:pPr marL="0" indent="0" algn="just">
              <a:buNone/>
            </a:pPr>
            <a:endParaRPr lang="en-US" dirty="0" smtClean="0">
              <a:latin typeface="Arial Black" panose="020B0A04020102020204" pitchFamily="34" charset="0"/>
            </a:endParaRPr>
          </a:p>
          <a:p>
            <a:pPr marL="0" indent="0" algn="just">
              <a:buNone/>
            </a:pPr>
            <a:endParaRPr lang="en-US" dirty="0" smtClean="0">
              <a:latin typeface="Arial Black" panose="020B0A04020102020204" pitchFamily="34" charset="0"/>
            </a:endParaRPr>
          </a:p>
          <a:p>
            <a:pPr marL="0" indent="0" algn="just">
              <a:buNone/>
            </a:pPr>
            <a:endParaRPr lang="en-US" dirty="0">
              <a:latin typeface="Arial Black" panose="020B0A04020102020204" pitchFamily="34" charset="0"/>
            </a:endParaRPr>
          </a:p>
          <a:p>
            <a:pPr marL="0" indent="0" algn="just">
              <a:buNone/>
            </a:pPr>
            <a:endParaRPr lang="en-US" dirty="0">
              <a:latin typeface="Arial Black" panose="020B0A04020102020204" pitchFamily="34" charset="0"/>
            </a:endParaRPr>
          </a:p>
          <a:p>
            <a:pPr marL="0" indent="0" algn="just">
              <a:buNone/>
            </a:pPr>
            <a:endParaRPr lang="en-US" dirty="0" smtClean="0">
              <a:latin typeface="Arial Black" panose="020B0A04020102020204" pitchFamily="34" charset="0"/>
            </a:endParaRPr>
          </a:p>
          <a:p>
            <a:pPr marL="0" indent="0" algn="just">
              <a:buNone/>
            </a:pPr>
            <a:r>
              <a:rPr lang="en-US" dirty="0">
                <a:latin typeface="Arial Black" panose="020B0A04020102020204" pitchFamily="34" charset="0"/>
              </a:rPr>
              <a:t>Situated in one of the most developed catchment areas in Europe, the airports of Milan </a:t>
            </a:r>
            <a:r>
              <a:rPr lang="en-US" dirty="0" smtClean="0">
                <a:latin typeface="Arial Black" panose="020B0A04020102020204" pitchFamily="34" charset="0"/>
              </a:rPr>
              <a:t>have demonstrated </a:t>
            </a:r>
            <a:r>
              <a:rPr lang="en-US" dirty="0">
                <a:latin typeface="Arial Black" panose="020B0A04020102020204" pitchFamily="34" charset="0"/>
              </a:rPr>
              <a:t>constant, rapid and virtuous growth.</a:t>
            </a:r>
          </a:p>
          <a:p>
            <a:pPr algn="just"/>
            <a:r>
              <a:rPr lang="en-US" dirty="0">
                <a:latin typeface="Arial Black" panose="020B0A04020102020204" pitchFamily="34" charset="0"/>
              </a:rPr>
              <a:t>The richest catchment area in Italy (produces nearly 1/3 of Italy’s GDP</a:t>
            </a:r>
            <a:r>
              <a:rPr lang="en-US" dirty="0" smtClean="0">
                <a:latin typeface="Arial Black" panose="020B0A04020102020204" pitchFamily="34" charset="0"/>
              </a:rPr>
              <a:t>);</a:t>
            </a:r>
            <a:endParaRPr lang="en-US" dirty="0">
              <a:latin typeface="Arial Black" panose="020B0A04020102020204" pitchFamily="34" charset="0"/>
            </a:endParaRPr>
          </a:p>
          <a:p>
            <a:pPr algn="just"/>
            <a:r>
              <a:rPr lang="en-US" dirty="0">
                <a:latin typeface="Arial Black" panose="020B0A04020102020204" pitchFamily="34" charset="0"/>
              </a:rPr>
              <a:t>14.2 million companies (24% of the total number in Italy) situated </a:t>
            </a:r>
            <a:r>
              <a:rPr lang="en-US" dirty="0" smtClean="0">
                <a:latin typeface="Arial Black" panose="020B0A04020102020204" pitchFamily="34" charset="0"/>
              </a:rPr>
              <a:t>here;</a:t>
            </a:r>
            <a:endParaRPr lang="en-US" dirty="0">
              <a:latin typeface="Arial Black" panose="020B0A04020102020204" pitchFamily="34" charset="0"/>
            </a:endParaRPr>
          </a:p>
          <a:p>
            <a:pPr algn="just"/>
            <a:r>
              <a:rPr lang="en-US" dirty="0">
                <a:latin typeface="Arial Black" panose="020B0A04020102020204" pitchFamily="34" charset="0"/>
              </a:rPr>
              <a:t>Nearly 40% of Italy’s import/export market based </a:t>
            </a:r>
            <a:r>
              <a:rPr lang="en-US" dirty="0" smtClean="0">
                <a:latin typeface="Arial Black" panose="020B0A04020102020204" pitchFamily="34" charset="0"/>
              </a:rPr>
              <a:t>here;</a:t>
            </a:r>
            <a:endParaRPr lang="en-US" dirty="0">
              <a:latin typeface="Arial Black" panose="020B0A04020102020204" pitchFamily="34" charset="0"/>
            </a:endParaRPr>
          </a:p>
          <a:p>
            <a:pPr algn="just"/>
            <a:r>
              <a:rPr lang="en-US" dirty="0">
                <a:latin typeface="Arial Black" panose="020B0A04020102020204" pitchFamily="34" charset="0"/>
              </a:rPr>
              <a:t>Strategic position, connected to the heart of </a:t>
            </a:r>
            <a:r>
              <a:rPr lang="en-US" dirty="0" smtClean="0">
                <a:latin typeface="Arial Black" panose="020B0A04020102020204" pitchFamily="34" charset="0"/>
              </a:rPr>
              <a:t>Europe.</a:t>
            </a:r>
            <a:endParaRPr lang="it-IT" dirty="0">
              <a:latin typeface="Arial Black" panose="020B0A04020102020204" pitchFamily="34" charset="0"/>
            </a:endParaRPr>
          </a:p>
        </p:txBody>
      </p:sp>
      <p:sp>
        <p:nvSpPr>
          <p:cNvPr id="4" name="Segnaposto numero diapositiva 3"/>
          <p:cNvSpPr>
            <a:spLocks noGrp="1"/>
          </p:cNvSpPr>
          <p:nvPr>
            <p:ph type="sldNum" sz="quarter" idx="10"/>
          </p:nvPr>
        </p:nvSpPr>
        <p:spPr/>
        <p:txBody>
          <a:bodyPr/>
          <a:lstStyle/>
          <a:p>
            <a:fld id="{24F2EB63-6332-4FDE-90B4-93505CEEA7AC}" type="slidenum">
              <a:rPr lang="en-GB" altLang="it-IT" smtClean="0"/>
              <a:pPr/>
              <a:t>2</a:t>
            </a:fld>
            <a:endParaRPr lang="en-GB" altLang="it-IT"/>
          </a:p>
        </p:txBody>
      </p:sp>
      <p:pic>
        <p:nvPicPr>
          <p:cNvPr id="1027" name="Picture 3" descr="C:\Users\s025208\Pictures\C_2_mmo_80664_imageslist_imageitem_0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448" y="2564904"/>
            <a:ext cx="3683000" cy="1701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025208\Pictures\C_2_mmo_80665_imageslist_imageitem_0_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564904"/>
            <a:ext cx="3683000" cy="170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409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SEA - MILAN AIRPORTS MANAGING COMPANY</a:t>
            </a:r>
          </a:p>
        </p:txBody>
      </p:sp>
      <p:sp>
        <p:nvSpPr>
          <p:cNvPr id="3" name="Segnaposto contenuto 2"/>
          <p:cNvSpPr>
            <a:spLocks noGrp="1"/>
          </p:cNvSpPr>
          <p:nvPr>
            <p:ph idx="1"/>
          </p:nvPr>
        </p:nvSpPr>
        <p:spPr>
          <a:xfrm>
            <a:off x="899592" y="1124745"/>
            <a:ext cx="7344816" cy="4824536"/>
          </a:xfrm>
        </p:spPr>
        <p:txBody>
          <a:bodyPr/>
          <a:lstStyle/>
          <a:p>
            <a:pPr marL="0" indent="0">
              <a:buNone/>
            </a:pPr>
            <a:r>
              <a:rPr lang="en-US" dirty="0" smtClean="0">
                <a:latin typeface="Arial Black" panose="020B0A04020102020204" pitchFamily="34" charset="0"/>
              </a:rPr>
              <a:t>Milano Linate and Malpensa Airports represent</a:t>
            </a:r>
          </a:p>
          <a:p>
            <a:r>
              <a:rPr lang="en-US" dirty="0" smtClean="0">
                <a:latin typeface="Arial Black" panose="020B0A04020102020204" pitchFamily="34" charset="0"/>
              </a:rPr>
              <a:t>The second-biggest airport system in Italy and ninth-biggest in Europe for passenger traffic;</a:t>
            </a:r>
          </a:p>
          <a:p>
            <a:r>
              <a:rPr lang="en-US" dirty="0" smtClean="0">
                <a:latin typeface="Arial Black" panose="020B0A04020102020204" pitchFamily="34" charset="0"/>
              </a:rPr>
              <a:t>Leading airport system in Italy, sixth-biggest in Europe for goods traffic;</a:t>
            </a:r>
          </a:p>
          <a:p>
            <a:r>
              <a:rPr lang="en-US" dirty="0" smtClean="0">
                <a:latin typeface="Arial Black" panose="020B0A04020102020204" pitchFamily="34" charset="0"/>
              </a:rPr>
              <a:t>Over 180 destinations across the world, with no stopovers.</a:t>
            </a:r>
          </a:p>
          <a:p>
            <a:endParaRPr lang="en-US" dirty="0" smtClean="0">
              <a:latin typeface="Arial Black" panose="020B0A04020102020204" pitchFamily="34" charset="0"/>
            </a:endParaRPr>
          </a:p>
          <a:p>
            <a:endParaRPr lang="en-US" dirty="0">
              <a:latin typeface="Arial Black" panose="020B0A04020102020204" pitchFamily="34" charset="0"/>
            </a:endParaRPr>
          </a:p>
          <a:p>
            <a:endParaRPr lang="en-US" dirty="0" smtClean="0">
              <a:latin typeface="Arial Black" panose="020B0A04020102020204" pitchFamily="34" charset="0"/>
            </a:endParaRPr>
          </a:p>
          <a:p>
            <a:endParaRPr lang="en-US" dirty="0">
              <a:latin typeface="Arial Black" panose="020B0A04020102020204" pitchFamily="34" charset="0"/>
            </a:endParaRPr>
          </a:p>
          <a:p>
            <a:endParaRPr lang="en-US" dirty="0" smtClean="0">
              <a:latin typeface="Arial Black" panose="020B0A04020102020204" pitchFamily="34" charset="0"/>
            </a:endParaRPr>
          </a:p>
          <a:p>
            <a:endParaRPr lang="en-US" dirty="0" smtClean="0">
              <a:latin typeface="Arial Black" panose="020B0A04020102020204" pitchFamily="34" charset="0"/>
            </a:endParaRPr>
          </a:p>
          <a:p>
            <a:pPr marL="0" indent="0" algn="just">
              <a:buNone/>
            </a:pPr>
            <a:r>
              <a:rPr lang="en-US" dirty="0" smtClean="0">
                <a:latin typeface="Arial Black" panose="020B0A04020102020204" pitchFamily="34" charset="0"/>
              </a:rPr>
              <a:t>Milan Malpensa and Milan Linate constitute an airport system that guarantees civilians and economic operators an extensive network of links with Italy, Europe and the rest of the world, thus contributing to the  economic and social development of the North of Italy and the country as a whole.</a:t>
            </a:r>
            <a:endParaRPr lang="en-US" dirty="0">
              <a:latin typeface="Arial Black" panose="020B0A04020102020204" pitchFamily="34" charset="0"/>
            </a:endParaRPr>
          </a:p>
        </p:txBody>
      </p:sp>
      <p:sp>
        <p:nvSpPr>
          <p:cNvPr id="4" name="Segnaposto numero diapositiva 3"/>
          <p:cNvSpPr>
            <a:spLocks noGrp="1"/>
          </p:cNvSpPr>
          <p:nvPr>
            <p:ph type="sldNum" sz="quarter" idx="10"/>
          </p:nvPr>
        </p:nvSpPr>
        <p:spPr/>
        <p:txBody>
          <a:bodyPr/>
          <a:lstStyle/>
          <a:p>
            <a:fld id="{24F2EB63-6332-4FDE-90B4-93505CEEA7AC}" type="slidenum">
              <a:rPr lang="en-GB" altLang="it-IT" smtClean="0"/>
              <a:pPr/>
              <a:t>3</a:t>
            </a:fld>
            <a:endParaRPr lang="en-GB" altLang="it-IT"/>
          </a:p>
        </p:txBody>
      </p:sp>
      <p:pic>
        <p:nvPicPr>
          <p:cNvPr id="5" name="Picture 2" descr="C:\Users\s025208\Pictures\C_2_mmo_81263_imageslist_imageitem_0_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9503" y="2832414"/>
            <a:ext cx="3364665" cy="167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931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altLang="it-IT" dirty="0" smtClean="0">
                <a:latin typeface="Calibri" pitchFamily="34" charset="0"/>
                <a:cs typeface="Calibri" pitchFamily="34" charset="0"/>
              </a:rPr>
              <a:t>SEA ROLE IN THE PROJECT</a:t>
            </a:r>
          </a:p>
        </p:txBody>
      </p:sp>
      <p:sp>
        <p:nvSpPr>
          <p:cNvPr id="6146" name="Content Placeholder 2"/>
          <p:cNvSpPr>
            <a:spLocks noGrp="1"/>
          </p:cNvSpPr>
          <p:nvPr>
            <p:ph idx="1"/>
          </p:nvPr>
        </p:nvSpPr>
        <p:spPr>
          <a:xfrm>
            <a:off x="1043608" y="1101129"/>
            <a:ext cx="7128792" cy="4848151"/>
          </a:xfrm>
        </p:spPr>
        <p:txBody>
          <a:bodyPr/>
          <a:lstStyle/>
          <a:p>
            <a:pPr marL="0" indent="0" algn="just">
              <a:buNone/>
            </a:pPr>
            <a:r>
              <a:rPr lang="en-US" altLang="it-IT" dirty="0" smtClean="0">
                <a:latin typeface="Arial Black" panose="020B0A04020102020204" pitchFamily="34" charset="0"/>
                <a:cs typeface="Calibri" pitchFamily="34" charset="0"/>
              </a:rPr>
              <a:t>In Italy, as in many countries, airport lightning belong to ANSP provider ENAV at all airports.</a:t>
            </a:r>
          </a:p>
          <a:p>
            <a:pPr marL="0" indent="0" algn="just">
              <a:buNone/>
            </a:pPr>
            <a:endParaRPr lang="en-US" altLang="it-IT" dirty="0" smtClean="0">
              <a:latin typeface="Arial Black" panose="020B0A04020102020204" pitchFamily="34" charset="0"/>
              <a:cs typeface="Calibri" pitchFamily="34" charset="0"/>
            </a:endParaRPr>
          </a:p>
          <a:p>
            <a:pPr marL="0" indent="0" algn="just">
              <a:buNone/>
            </a:pPr>
            <a:r>
              <a:rPr lang="en-US" altLang="it-IT" dirty="0" smtClean="0">
                <a:latin typeface="Arial Black" panose="020B0A04020102020204" pitchFamily="34" charset="0"/>
                <a:cs typeface="Calibri" pitchFamily="34" charset="0"/>
              </a:rPr>
              <a:t>Linate and Malpensa are an exception to the rule because at these airports, for historic reasons, the Managing Company S.E.A. owns and maintain airport lightning.</a:t>
            </a:r>
          </a:p>
          <a:p>
            <a:pPr marL="0" indent="0" algn="just">
              <a:buNone/>
            </a:pPr>
            <a:endParaRPr lang="en-US" altLang="it-IT" dirty="0" smtClean="0">
              <a:latin typeface="Arial Black" panose="020B0A04020102020204" pitchFamily="34" charset="0"/>
              <a:cs typeface="Calibri" pitchFamily="34" charset="0"/>
            </a:endParaRPr>
          </a:p>
          <a:p>
            <a:pPr marL="0" indent="0" algn="just">
              <a:buNone/>
            </a:pPr>
            <a:endParaRPr lang="en-US" altLang="it-IT" dirty="0" smtClean="0">
              <a:latin typeface="Arial Black" panose="020B0A04020102020204" pitchFamily="34" charset="0"/>
              <a:cs typeface="Calibri" pitchFamily="34" charset="0"/>
            </a:endParaRPr>
          </a:p>
          <a:p>
            <a:pPr marL="0" indent="0" algn="just">
              <a:buNone/>
            </a:pPr>
            <a:endParaRPr lang="en-US" altLang="it-IT" dirty="0">
              <a:latin typeface="Arial Black" panose="020B0A04020102020204" pitchFamily="34" charset="0"/>
              <a:cs typeface="Calibri" pitchFamily="34" charset="0"/>
            </a:endParaRPr>
          </a:p>
          <a:p>
            <a:pPr marL="0" indent="0" algn="just">
              <a:buNone/>
            </a:pPr>
            <a:endParaRPr lang="en-US" altLang="it-IT" dirty="0" smtClean="0">
              <a:latin typeface="Arial Black" panose="020B0A04020102020204" pitchFamily="34" charset="0"/>
              <a:cs typeface="Calibri" pitchFamily="34" charset="0"/>
            </a:endParaRPr>
          </a:p>
          <a:p>
            <a:pPr marL="0" indent="0" algn="just">
              <a:buNone/>
            </a:pPr>
            <a:endParaRPr lang="en-US" altLang="it-IT" dirty="0">
              <a:latin typeface="Arial Black" panose="020B0A04020102020204" pitchFamily="34" charset="0"/>
              <a:cs typeface="Calibri" pitchFamily="34" charset="0"/>
            </a:endParaRPr>
          </a:p>
          <a:p>
            <a:pPr marL="0" indent="0" algn="just">
              <a:buNone/>
            </a:pPr>
            <a:r>
              <a:rPr lang="en-US" altLang="it-IT" dirty="0" smtClean="0">
                <a:latin typeface="Arial Black" panose="020B0A04020102020204" pitchFamily="34" charset="0"/>
                <a:cs typeface="Calibri" pitchFamily="34" charset="0"/>
              </a:rPr>
              <a:t>Moreover S.E.A. owns and operate a fiber optic LAN between the two airports, LAN that has been used to </a:t>
            </a:r>
            <a:r>
              <a:rPr lang="en-US" altLang="it-IT" dirty="0">
                <a:latin typeface="Arial Black" panose="020B0A04020102020204" pitchFamily="34" charset="0"/>
                <a:cs typeface="Calibri" pitchFamily="34" charset="0"/>
              </a:rPr>
              <a:t>transfer </a:t>
            </a:r>
            <a:r>
              <a:rPr lang="it-IT" dirty="0">
                <a:latin typeface="Arial Black" panose="020B0A04020102020204" pitchFamily="34" charset="0"/>
                <a:cs typeface="Calibri" pitchFamily="34" charset="0"/>
              </a:rPr>
              <a:t>video and Gnome </a:t>
            </a:r>
            <a:r>
              <a:rPr lang="en-US" altLang="it-IT" smtClean="0">
                <a:latin typeface="Arial Black" panose="020B0A04020102020204" pitchFamily="34" charset="0"/>
                <a:cs typeface="Calibri" pitchFamily="34" charset="0"/>
              </a:rPr>
              <a:t>signals </a:t>
            </a:r>
            <a:r>
              <a:rPr lang="en-US" altLang="it-IT" smtClean="0">
                <a:latin typeface="Arial Black" panose="020B0A04020102020204" pitchFamily="34" charset="0"/>
                <a:cs typeface="Calibri" pitchFamily="34" charset="0"/>
              </a:rPr>
              <a:t>between</a:t>
            </a:r>
            <a:r>
              <a:rPr lang="en-US" altLang="it-IT" smtClean="0">
                <a:latin typeface="Arial Black" panose="020B0A04020102020204" pitchFamily="34" charset="0"/>
                <a:cs typeface="Calibri" pitchFamily="34" charset="0"/>
              </a:rPr>
              <a:t> </a:t>
            </a:r>
            <a:r>
              <a:rPr lang="en-US" altLang="it-IT">
                <a:latin typeface="Arial Black" panose="020B0A04020102020204" pitchFamily="34" charset="0"/>
                <a:cs typeface="Calibri" pitchFamily="34" charset="0"/>
              </a:rPr>
              <a:t>Linate </a:t>
            </a:r>
            <a:r>
              <a:rPr lang="en-US" altLang="it-IT" smtClean="0">
                <a:latin typeface="Arial Black" panose="020B0A04020102020204" pitchFamily="34" charset="0"/>
                <a:cs typeface="Calibri" pitchFamily="34" charset="0"/>
              </a:rPr>
              <a:t>and </a:t>
            </a:r>
            <a:r>
              <a:rPr lang="en-US" altLang="it-IT" dirty="0">
                <a:latin typeface="Arial Black" panose="020B0A04020102020204" pitchFamily="34" charset="0"/>
                <a:cs typeface="Calibri" pitchFamily="34" charset="0"/>
              </a:rPr>
              <a:t>the </a:t>
            </a:r>
            <a:r>
              <a:rPr lang="en-US" altLang="it-IT" dirty="0" smtClean="0">
                <a:latin typeface="Arial Black" panose="020B0A04020102020204" pitchFamily="34" charset="0"/>
                <a:cs typeface="Calibri" pitchFamily="34" charset="0"/>
              </a:rPr>
              <a:t>Remote Tower Centre </a:t>
            </a:r>
            <a:r>
              <a:rPr lang="en-US" altLang="it-IT" dirty="0">
                <a:latin typeface="Arial Black" panose="020B0A04020102020204" pitchFamily="34" charset="0"/>
                <a:cs typeface="Calibri" pitchFamily="34" charset="0"/>
              </a:rPr>
              <a:t>at Malpensa.</a:t>
            </a:r>
          </a:p>
          <a:p>
            <a:pPr marL="0" indent="0" algn="just">
              <a:buNone/>
            </a:pPr>
            <a:endParaRPr lang="en-US" altLang="it-IT" dirty="0" smtClean="0">
              <a:latin typeface="Arial Black" panose="020B0A04020102020204" pitchFamily="34" charset="0"/>
              <a:cs typeface="Calibri" pitchFamily="34" charset="0"/>
            </a:endParaRPr>
          </a:p>
          <a:p>
            <a:pPr marL="0" indent="0" algn="just">
              <a:buNone/>
            </a:pPr>
            <a:r>
              <a:rPr lang="en-US" altLang="it-IT" dirty="0">
                <a:latin typeface="Arial Black" panose="020B0A04020102020204" pitchFamily="34" charset="0"/>
                <a:cs typeface="Calibri" pitchFamily="34" charset="0"/>
              </a:rPr>
              <a:t>For </a:t>
            </a:r>
            <a:r>
              <a:rPr lang="en-US" altLang="it-IT" dirty="0" smtClean="0">
                <a:latin typeface="Arial Black" panose="020B0A04020102020204" pitchFamily="34" charset="0"/>
                <a:cs typeface="Calibri" pitchFamily="34" charset="0"/>
              </a:rPr>
              <a:t>these reasons </a:t>
            </a:r>
            <a:r>
              <a:rPr lang="en-US" altLang="it-IT" dirty="0">
                <a:latin typeface="Arial Black" panose="020B0A04020102020204" pitchFamily="34" charset="0"/>
                <a:cs typeface="Calibri" pitchFamily="34" charset="0"/>
              </a:rPr>
              <a:t>S.E.A. participation in RACOON was instrumental for the success of the project.</a:t>
            </a:r>
          </a:p>
          <a:p>
            <a:pPr marL="0" indent="0" algn="just">
              <a:buNone/>
            </a:pPr>
            <a:endParaRPr lang="en-US" altLang="it-IT" dirty="0">
              <a:latin typeface="Arial Black" panose="020B0A04020102020204" pitchFamily="34" charset="0"/>
              <a:cs typeface="Calibri" pitchFamily="34" charset="0"/>
            </a:endParaRPr>
          </a:p>
          <a:p>
            <a:pPr marL="0" indent="0" algn="just">
              <a:buNone/>
            </a:pPr>
            <a:endParaRPr lang="en-US" altLang="it-IT" dirty="0" smtClean="0">
              <a:latin typeface="Arial Black" panose="020B0A04020102020204" pitchFamily="34" charset="0"/>
              <a:cs typeface="Calibri" pitchFamily="34" charset="0"/>
            </a:endParaRPr>
          </a:p>
        </p:txBody>
      </p:sp>
      <p:sp>
        <p:nvSpPr>
          <p:cNvPr id="6147"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0D69D9C1-04D6-4972-A88A-36B29965DBD2}" type="slidenum">
              <a:rPr lang="en-GB" altLang="it-IT" sz="1000">
                <a:solidFill>
                  <a:srgbClr val="0033A0"/>
                </a:solidFill>
                <a:latin typeface="Calibri" pitchFamily="34" charset="0"/>
              </a:rPr>
              <a:pPr/>
              <a:t>4</a:t>
            </a:fld>
            <a:endParaRPr lang="en-GB" altLang="it-IT" sz="1000">
              <a:solidFill>
                <a:srgbClr val="0033A0"/>
              </a:solidFill>
              <a:latin typeface="Calibri" pitchFamily="34" charset="0"/>
            </a:endParaRPr>
          </a:p>
        </p:txBody>
      </p:sp>
      <p:graphicFrame>
        <p:nvGraphicFramePr>
          <p:cNvPr id="2" name="Oggetto 1"/>
          <p:cNvGraphicFramePr>
            <a:graphicFrameLocks noChangeAspect="1"/>
          </p:cNvGraphicFramePr>
          <p:nvPr>
            <p:extLst>
              <p:ext uri="{D42A27DB-BD31-4B8C-83A1-F6EECF244321}">
                <p14:modId xmlns:p14="http://schemas.microsoft.com/office/powerpoint/2010/main" val="2440374795"/>
              </p:ext>
            </p:extLst>
          </p:nvPr>
        </p:nvGraphicFramePr>
        <p:xfrm>
          <a:off x="3995936" y="2637528"/>
          <a:ext cx="2993890" cy="1511552"/>
        </p:xfrm>
        <a:graphic>
          <a:graphicData uri="http://schemas.openxmlformats.org/presentationml/2006/ole">
            <mc:AlternateContent xmlns:mc="http://schemas.openxmlformats.org/markup-compatibility/2006">
              <mc:Choice xmlns:v="urn:schemas-microsoft-com:vml" Requires="v">
                <p:oleObj spid="_x0000_s2056" name="Immagine bitmap" r:id="rId3" imgW="7133333" imgH="2486372" progId="PBrush">
                  <p:embed/>
                </p:oleObj>
              </mc:Choice>
              <mc:Fallback>
                <p:oleObj name="Immagine bitmap" r:id="rId3" imgW="7133333" imgH="2486372"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2637528"/>
                        <a:ext cx="2993890" cy="1511552"/>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altLang="it-IT" dirty="0">
                <a:latin typeface="Calibri" pitchFamily="34" charset="0"/>
                <a:cs typeface="Calibri" pitchFamily="34" charset="0"/>
              </a:rPr>
              <a:t>SEA ROLE IN THE PROJECT</a:t>
            </a:r>
            <a:endParaRPr lang="it-IT" dirty="0"/>
          </a:p>
        </p:txBody>
      </p:sp>
      <p:sp>
        <p:nvSpPr>
          <p:cNvPr id="3" name="Segnaposto contenuto 2"/>
          <p:cNvSpPr>
            <a:spLocks noGrp="1"/>
          </p:cNvSpPr>
          <p:nvPr>
            <p:ph idx="1"/>
          </p:nvPr>
        </p:nvSpPr>
        <p:spPr>
          <a:xfrm>
            <a:off x="971600" y="1461169"/>
            <a:ext cx="7272808" cy="1679799"/>
          </a:xfrm>
        </p:spPr>
        <p:txBody>
          <a:bodyPr/>
          <a:lstStyle/>
          <a:p>
            <a:pPr marL="0" indent="0">
              <a:buNone/>
            </a:pPr>
            <a:r>
              <a:rPr lang="en-US" dirty="0" smtClean="0">
                <a:latin typeface="Arial Black" panose="020B0A04020102020204" pitchFamily="34" charset="0"/>
              </a:rPr>
              <a:t>For SEA, RACOON  represented an occasion to test possible solutions and technologies in airport monitoring (video camera, remote sensors, etc..).</a:t>
            </a:r>
          </a:p>
          <a:p>
            <a:pPr marL="0" indent="0">
              <a:buNone/>
            </a:pPr>
            <a:endParaRPr lang="en-US" dirty="0" smtClean="0">
              <a:latin typeface="Arial Black" panose="020B0A04020102020204" pitchFamily="34" charset="0"/>
            </a:endParaRPr>
          </a:p>
          <a:p>
            <a:pPr marL="0" indent="0">
              <a:buNone/>
            </a:pPr>
            <a:r>
              <a:rPr lang="en-US" dirty="0" smtClean="0">
                <a:latin typeface="Arial Black" panose="020B0A04020102020204" pitchFamily="34" charset="0"/>
              </a:rPr>
              <a:t>The success of the project highlighted also the possibilities, offered by signals </a:t>
            </a:r>
            <a:r>
              <a:rPr lang="en-US" dirty="0" err="1" smtClean="0">
                <a:latin typeface="Arial Black" panose="020B0A04020102020204" pitchFamily="34" charset="0"/>
              </a:rPr>
              <a:t>remotization</a:t>
            </a:r>
            <a:r>
              <a:rPr lang="en-US" dirty="0" smtClean="0">
                <a:latin typeface="Arial Black" panose="020B0A04020102020204" pitchFamily="34" charset="0"/>
              </a:rPr>
              <a:t>, in terms of emergency-contingency solutions.</a:t>
            </a:r>
          </a:p>
          <a:p>
            <a:pPr marL="0" indent="0">
              <a:buNone/>
            </a:pPr>
            <a:endParaRPr lang="en-US" dirty="0" smtClean="0">
              <a:latin typeface="Arial Black" panose="020B0A04020102020204" pitchFamily="34" charset="0"/>
            </a:endParaRPr>
          </a:p>
        </p:txBody>
      </p:sp>
      <p:sp>
        <p:nvSpPr>
          <p:cNvPr id="4" name="Segnaposto numero diapositiva 3"/>
          <p:cNvSpPr>
            <a:spLocks noGrp="1"/>
          </p:cNvSpPr>
          <p:nvPr>
            <p:ph type="sldNum" sz="quarter" idx="10"/>
          </p:nvPr>
        </p:nvSpPr>
        <p:spPr/>
        <p:txBody>
          <a:bodyPr/>
          <a:lstStyle/>
          <a:p>
            <a:fld id="{24F2EB63-6332-4FDE-90B4-93505CEEA7AC}" type="slidenum">
              <a:rPr lang="en-GB" altLang="it-IT" smtClean="0"/>
              <a:pPr/>
              <a:t>5</a:t>
            </a:fld>
            <a:endParaRPr lang="en-GB" altLang="it-IT"/>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3140968"/>
            <a:ext cx="5620296" cy="2442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93729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altLang="it-IT" dirty="0">
                <a:latin typeface="Calibri" pitchFamily="34" charset="0"/>
                <a:cs typeface="Calibri" pitchFamily="34" charset="0"/>
              </a:rPr>
              <a:t>SEA ROLE IN THE PROJECT</a:t>
            </a:r>
            <a:endParaRPr lang="it-IT" dirty="0"/>
          </a:p>
        </p:txBody>
      </p:sp>
      <p:sp>
        <p:nvSpPr>
          <p:cNvPr id="3" name="Segnaposto contenuto 2"/>
          <p:cNvSpPr>
            <a:spLocks noGrp="1"/>
          </p:cNvSpPr>
          <p:nvPr>
            <p:ph idx="1"/>
          </p:nvPr>
        </p:nvSpPr>
        <p:spPr>
          <a:xfrm>
            <a:off x="971600" y="1484784"/>
            <a:ext cx="7416824" cy="2040631"/>
          </a:xfrm>
        </p:spPr>
        <p:txBody>
          <a:bodyPr/>
          <a:lstStyle/>
          <a:p>
            <a:pPr marL="0" indent="0" algn="just">
              <a:buNone/>
            </a:pPr>
            <a:r>
              <a:rPr lang="en-US" dirty="0">
                <a:latin typeface="Arial Black" panose="020B0A04020102020204" pitchFamily="34" charset="0"/>
              </a:rPr>
              <a:t>It is necessary to bear in mind that hackers attacks, terrorists attack, black out, damages of various entity and cause could impede the correct Tower Operations thus blocking airport operations.</a:t>
            </a:r>
          </a:p>
          <a:p>
            <a:pPr marL="0" indent="0" algn="just">
              <a:buNone/>
            </a:pPr>
            <a:endParaRPr lang="en-US" dirty="0">
              <a:latin typeface="Arial Black" panose="020B0A04020102020204" pitchFamily="34" charset="0"/>
            </a:endParaRPr>
          </a:p>
          <a:p>
            <a:pPr marL="0" indent="0" algn="just">
              <a:buNone/>
            </a:pPr>
            <a:r>
              <a:rPr lang="en-US" dirty="0">
                <a:latin typeface="Arial Black" panose="020B0A04020102020204" pitchFamily="34" charset="0"/>
              </a:rPr>
              <a:t>A remote installation could grant, at least, partial airport operability depending upon level of sophistication</a:t>
            </a:r>
            <a:r>
              <a:rPr lang="en-US" dirty="0" smtClean="0">
                <a:latin typeface="Arial Black" panose="020B0A04020102020204" pitchFamily="34" charset="0"/>
              </a:rPr>
              <a:t>.</a:t>
            </a:r>
            <a:endParaRPr lang="it-IT" dirty="0"/>
          </a:p>
        </p:txBody>
      </p:sp>
      <p:sp>
        <p:nvSpPr>
          <p:cNvPr id="4" name="Segnaposto numero diapositiva 3"/>
          <p:cNvSpPr>
            <a:spLocks noGrp="1"/>
          </p:cNvSpPr>
          <p:nvPr>
            <p:ph type="sldNum" sz="quarter" idx="10"/>
          </p:nvPr>
        </p:nvSpPr>
        <p:spPr/>
        <p:txBody>
          <a:bodyPr/>
          <a:lstStyle/>
          <a:p>
            <a:fld id="{24F2EB63-6332-4FDE-90B4-93505CEEA7AC}" type="slidenum">
              <a:rPr lang="en-GB" altLang="it-IT" smtClean="0"/>
              <a:pPr/>
              <a:t>6</a:t>
            </a:fld>
            <a:endParaRPr lang="en-GB" altLang="it-IT"/>
          </a:p>
        </p:txBody>
      </p:sp>
      <p:pic>
        <p:nvPicPr>
          <p:cNvPr id="5" name="Picture 2" descr="C:\Da spostare\Aerei ed altro\A380\IMG0006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3284984"/>
            <a:ext cx="3744416"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275369"/>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ello_enav_eng_4_3">
  <a:themeElements>
    <a:clrScheme name="Presentazione vuo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zione vuota">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Presentazione vuo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zione vuo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zione vuo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zione vuo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zione vuo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zione vuo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zione vuot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zione vuo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zione vuo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zione vuo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zione vuo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zione vuo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modello_enav_eng_4_3.pot</Template>
  <TotalTime>356</TotalTime>
  <Words>481</Words>
  <Application>Microsoft Office PowerPoint</Application>
  <PresentationFormat>Presentazione su schermo (4:3)</PresentationFormat>
  <Paragraphs>55</Paragraphs>
  <Slides>6</Slides>
  <Notes>1</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6</vt:i4>
      </vt:variant>
    </vt:vector>
  </HeadingPairs>
  <TitlesOfParts>
    <vt:vector size="8" baseType="lpstr">
      <vt:lpstr>modello_enav_eng_4_3</vt:lpstr>
      <vt:lpstr>Immagine bitmap</vt:lpstr>
      <vt:lpstr>S.E.A. ROLE IN RACOON</vt:lpstr>
      <vt:lpstr>SEA - MILAN AIRPORTS MANAGING COMPANY</vt:lpstr>
      <vt:lpstr>SEA - MILAN AIRPORTS MANAGING COMPANY</vt:lpstr>
      <vt:lpstr>SEA ROLE IN THE PROJECT</vt:lpstr>
      <vt:lpstr>SEA ROLE IN THE PROJECT</vt:lpstr>
      <vt:lpstr>SEA ROLE IN THE PROJECT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lincecate</dc:creator>
  <cp:lastModifiedBy>Sordi Paolo</cp:lastModifiedBy>
  <cp:revision>45</cp:revision>
  <cp:lastPrinted>2016-07-01T10:19:28Z</cp:lastPrinted>
  <dcterms:created xsi:type="dcterms:W3CDTF">2012-05-25T15:04:25Z</dcterms:created>
  <dcterms:modified xsi:type="dcterms:W3CDTF">2016-11-11T08:47:41Z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gua">
    <vt:lpwstr>Inglese</vt:lpwstr>
  </property>
</Properties>
</file>