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62" r:id="rId2"/>
    <p:sldMasterId id="2147483648" r:id="rId3"/>
    <p:sldMasterId id="2147483664" r:id="rId4"/>
  </p:sldMasterIdLst>
  <p:notesMasterIdLst>
    <p:notesMasterId r:id="rId14"/>
  </p:notesMasterIdLst>
  <p:sldIdLst>
    <p:sldId id="306" r:id="rId5"/>
    <p:sldId id="280" r:id="rId6"/>
    <p:sldId id="305" r:id="rId7"/>
    <p:sldId id="303" r:id="rId8"/>
    <p:sldId id="277" r:id="rId9"/>
    <p:sldId id="309" r:id="rId10"/>
    <p:sldId id="293" r:id="rId11"/>
    <p:sldId id="308" r:id="rId12"/>
    <p:sldId id="30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0970" autoAdjust="0"/>
  </p:normalViewPr>
  <p:slideViewPr>
    <p:cSldViewPr snapToGrid="0" snapToObjects="1">
      <p:cViewPr varScale="1">
        <p:scale>
          <a:sx n="57" d="100"/>
          <a:sy n="57" d="100"/>
        </p:scale>
        <p:origin x="87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5" d="100"/>
          <a:sy n="105" d="100"/>
        </p:scale>
        <p:origin x="3444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E0701-1279-674F-85B0-BBD88D152F28}" type="datetimeFigureOut">
              <a:rPr lang="fr-FR" smtClean="0"/>
              <a:t>18/09/2024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A9573-4D05-FE4C-BC54-30B66E5E649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057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docs/2021-2027/cef/agr-contr/mga_cef_en.pdf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https://ec.europa.eu/info/funding-tenders/opportunities/docs/2021-2027/cef/agr-contr/mga_cef_en.pdf</a:t>
            </a:r>
            <a:endParaRPr lang="en-GB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/>
              <a:t>https://ec.europa.eu/regional_policy/en/information/logos_downloadcenter/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A9573-4D05-FE4C-BC54-30B66E5E649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619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83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8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3E5C8D-4CBA-0148-A4B1-EFDB92B27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67F35E-C4E6-C44C-A18A-1C5E14954A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Change the style of mask subtitles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826D30-6BDB-364F-AC03-4B7D6E47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BE6F1-C43E-E44C-A7F9-CC8A09FD8B64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00BDAC-0B52-4D46-9B6F-1D3248C58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8099D7-958D-9042-B4FD-2777E732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3392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8F47BF-DE0D-F947-B592-7E35ADDB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2F1595-A6B0-1741-8899-B1C63A82C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/>
              <a:t>Click</a:t>
            </a:r>
            <a:r>
              <a:rPr lang="en-GB" dirty="0"/>
              <a:t>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BB0182-6E7F-4B45-80F8-3CB4117E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6B22-EEA8-5242-88E8-74DED4447908}" type="datetime1">
              <a:rPr lang="en-GB" smtClean="0"/>
              <a:t>18-09-2024</a:t>
            </a:fld>
            <a:endParaRPr lang="en-GB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3D463E-45E1-6F4E-BB84-B2DEAC36E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SESAR JU PRESENTATION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9F3715-1E6E-8E41-BC5A-5EF9E4A8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552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23BF42-72BD-744A-BA56-4E9CCE1B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00542D-3B60-6542-BD00-3EC4A0DE1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520ECE-1FED-0448-930B-A91370904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8CF63-6C8D-614B-9582-0EAA98E01C2E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8EBEA7-6D03-BC44-8000-198582C7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E03F03-4B15-8A41-8BFD-CBD033B6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4756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863F2-C25B-B74E-ABDF-5F4EA101D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E091AC-F3CC-C449-A82B-42AEE6993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269545-C1BE-054A-9242-EA08908B8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26E8BC-FAA2-D247-9CA6-12D5417D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3317F-2667-5C4B-B55A-E28641F8C872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BDFB2F-CDA4-E842-8C6F-7C7169E22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61BE15-9516-C94A-B6F2-3B6AB704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89643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A14F6-9DBA-5E4D-AE48-2BD45564C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525218-E4FD-3B44-882A-E1D97CD9F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044C76-7A39-0140-8D89-A65F0A822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780354-68CF-A341-AFAE-35C727E89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285439-2F64-B94E-A5E0-D507E32D49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67385-683E-614E-89C7-E5B2533F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F367-CDA3-2242-8084-857653B75B2D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05BC9E-398E-914A-9CB6-8B5E84A9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463F02-5454-1348-BD9D-24435F9D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2795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2FB5A-6C02-454B-A26D-A5EBBC6F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19A624-53AA-6E4C-B053-2F378D1E7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6AF5-1561-4140-BE25-475236A340DA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2464BA-65C0-A54B-BB89-C59FCBB21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D351B9-9002-884F-8CC6-5B6DAB176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772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55EE5EC-AC9F-8440-8D85-D3C96900B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81D56-BEA0-B449-8196-A0886BC2EBE4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7F21836-5ADD-F842-BF3C-B9F3E77D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C79ABC-89C1-D642-AEFD-2ED281B9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394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2632A-1DC2-2347-8D18-3E65D462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noProof="0"/>
              <a:t>Click to edit </a:t>
            </a:r>
            <a:br>
              <a:rPr lang="en-GB" noProof="0"/>
            </a:br>
            <a:r>
              <a:rPr lang="en-GB" noProof="0"/>
              <a:t>Master title style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9475F3-C7DD-414A-9588-00BA28571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E5F81E-3605-8546-A4FB-C3D7AE651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2628AC-DC70-9C4D-81B5-33D17B8EF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09178-20D5-B142-A2B2-372A97FD57B1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34510E-7C19-A942-989C-E5094233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640E9F-6F94-F94D-B127-285AC9059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5536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0A50C-2928-2647-BF65-2DB0B5795B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noProof="0"/>
              <a:t>Click to edit </a:t>
            </a:r>
            <a:br>
              <a:rPr lang="en-GB" noProof="0"/>
            </a:br>
            <a:r>
              <a:rPr lang="en-GB" noProof="0"/>
              <a:t>Master title style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24B748-F39B-A842-8F1C-4CF04753A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noProof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2B85B3-1151-1A4A-9F2D-B97BAC762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354530-31EB-8E40-8DDA-7ECAF82CD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6A8B-393A-464C-8956-EEBCBD1A965D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5A6EB3-3CB3-9F46-A289-8CC21650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A49F2C-06E8-5642-AD05-C0B4D7CB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6792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6CA11-5A2C-CB4A-A728-E0FE87C7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C56D5C6-3181-F14C-B4FC-AED965AB7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1D0367-83AA-324E-8C42-959F20B00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2403-BA91-334B-8CEF-E9B10E3A2DAE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FAAA39-927C-414B-A5E0-E2E67B1C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532FF8-6274-CC42-806C-330C2324E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57507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E612438-D6B1-414A-AE13-3472952113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6EDA89-7E8F-B64F-82F6-EA07DB328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92DC3B-580D-A042-9111-906A19F6F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B651-9FFA-C843-B5F5-02C994F79F7E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84F675-3B59-8D40-B1B0-91E266C77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B2D5D6-369C-CC4A-9EAB-3BDE5778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55860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0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C5031FE-FE1B-1342-B6C0-074B3BA973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268" y="1"/>
            <a:ext cx="1216946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6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718FDDD-09DC-614E-BA5F-64F9C0EEBA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8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DC76206-6E17-B74D-B92D-4FB5AFFDDF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" y="5544000"/>
            <a:ext cx="12191999" cy="1152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7B6A4C-3D59-894B-8F8B-23465C06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541032"/>
            <a:ext cx="7033368" cy="40929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BA081E-7345-5D42-85A3-7758C3704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303" y="1872000"/>
            <a:ext cx="8037961" cy="403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39F459-3FF9-F149-898A-CAE4F153CA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97483" y="6419088"/>
            <a:ext cx="2743200" cy="23653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AC84FE3-A027-5B45-8D8C-39990A8332FD}" type="datetime1">
              <a:rPr lang="en-GB" noProof="0" smtClean="0"/>
              <a:t>18-09-2024</a:t>
            </a:fld>
            <a:endParaRPr lang="en-GB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C4AD98-0AFC-DE48-AEC5-68DF1DC76E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4736" y="6419665"/>
            <a:ext cx="1742039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SESAR JU PRESENTATION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0B0DF4-E951-F041-BE2E-779BA8A61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4064" y="6389752"/>
            <a:ext cx="2743200" cy="23595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B0C76E6-0B66-8944-91D4-A1BC6652E29F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ED0457-E830-1148-9D7C-205ACCD5699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89264" y="237927"/>
            <a:ext cx="1548000" cy="7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8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0D6ED24-5F35-AC41-9CD3-C1E55EF28B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5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sarju.eu/sites/default/files/documents/projects/Project%20teaser%20videos%20guidance.pdf" TargetMode="External"/><Relationship Id="rId3" Type="http://schemas.openxmlformats.org/officeDocument/2006/relationships/hyperlink" Target="https://www.sesarju.eu/logo" TargetMode="External"/><Relationship Id="rId7" Type="http://schemas.openxmlformats.org/officeDocument/2006/relationships/hyperlink" Target="http://www.sesarju.eu/enews" TargetMode="External"/><Relationship Id="rId12" Type="http://schemas.openxmlformats.org/officeDocument/2006/relationships/hyperlink" Target="https://youtu.be/KWL9DJwMewE" TargetMode="External"/><Relationship Id="rId2" Type="http://schemas.openxmlformats.org/officeDocument/2006/relationships/hyperlink" Target="http://www.sesarju.eu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ommission.europa.eu/resources-partners/european-commission-visual-identity_en" TargetMode="External"/><Relationship Id="rId11" Type="http://schemas.openxmlformats.org/officeDocument/2006/relationships/hyperlink" Target="https://www.sesarju.eu/publications" TargetMode="External"/><Relationship Id="rId5" Type="http://schemas.openxmlformats.org/officeDocument/2006/relationships/hyperlink" Target="https://ec.europa.eu/regional_policy/information-sources/logo-download-center_en" TargetMode="External"/><Relationship Id="rId10" Type="http://schemas.openxmlformats.org/officeDocument/2006/relationships/hyperlink" Target="https://sesarju.eu/sites/default/files/documents/projects/SESAR%20JU%20Project%20PPT%20template.pptx" TargetMode="External"/><Relationship Id="rId4" Type="http://schemas.openxmlformats.org/officeDocument/2006/relationships/hyperlink" Target="https://www.sesarju.eu/sites/default/files/documents/SESAR3JU%20VisualCharter.pdf" TargetMode="External"/><Relationship Id="rId9" Type="http://schemas.openxmlformats.org/officeDocument/2006/relationships/hyperlink" Target="https://stellar.sesarju.eu/authn/basic/login?redirectUri=https%3A%2F%2Fstellar.sesarju.eu%2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246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87" y="94945"/>
            <a:ext cx="8783705" cy="578320"/>
          </a:xfrm>
        </p:spPr>
        <p:txBody>
          <a:bodyPr>
            <a:normAutofit/>
          </a:bodyPr>
          <a:lstStyle/>
          <a:p>
            <a:r>
              <a:rPr lang="en-GB" b="1" dirty="0"/>
              <a:t>Communication is a contractual obligation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smtClean="0"/>
              <a:t>2</a:t>
            </a:fld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22363" y="1869379"/>
            <a:ext cx="6167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GB" sz="2400" b="1" dirty="0"/>
          </a:p>
          <a:p>
            <a:pPr lvl="0"/>
            <a:r>
              <a:rPr lang="en-GB" sz="2400" b="1" dirty="0"/>
              <a:t>Promote</a:t>
            </a:r>
            <a:r>
              <a:rPr lang="en-GB" sz="2400" dirty="0"/>
              <a:t> activities according to a communications plan.</a:t>
            </a:r>
          </a:p>
          <a:p>
            <a:pPr lvl="0"/>
            <a:endParaRPr lang="en-GB" sz="2400" dirty="0"/>
          </a:p>
          <a:p>
            <a:pPr lvl="0"/>
            <a:r>
              <a:rPr lang="en-GB" sz="2400" b="1" dirty="0"/>
              <a:t>Display</a:t>
            </a:r>
            <a:r>
              <a:rPr lang="en-GB" sz="2400" dirty="0"/>
              <a:t> logos of funding bodies and disclaimer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Acknowledge</a:t>
            </a:r>
            <a:r>
              <a:rPr lang="en-GB" sz="2400" dirty="0"/>
              <a:t> the source of the funding.</a:t>
            </a:r>
          </a:p>
          <a:p>
            <a:pPr lvl="0"/>
            <a:endParaRPr lang="en-GB" sz="2400" b="1" dirty="0"/>
          </a:p>
          <a:p>
            <a:pPr lvl="0"/>
            <a:r>
              <a:rPr lang="en-GB" sz="2400" b="1" dirty="0"/>
              <a:t>Coordinate</a:t>
            </a:r>
            <a:r>
              <a:rPr lang="en-GB" sz="2400" dirty="0"/>
              <a:t> all planned activities between consortia members and with the SESAR 3 JU  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667641" y="5884223"/>
            <a:ext cx="894586" cy="55814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7619081" y="5884223"/>
            <a:ext cx="3514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Breach of contract obligations </a:t>
            </a:r>
          </a:p>
          <a:p>
            <a:r>
              <a:rPr lang="en-GB" dirty="0"/>
              <a:t>may lead to reduced grant</a:t>
            </a:r>
          </a:p>
        </p:txBody>
      </p:sp>
      <p:sp>
        <p:nvSpPr>
          <p:cNvPr id="10" name="Heptagon 9"/>
          <p:cNvSpPr/>
          <p:nvPr/>
        </p:nvSpPr>
        <p:spPr>
          <a:xfrm>
            <a:off x="187974" y="2327564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sp>
        <p:nvSpPr>
          <p:cNvPr id="16" name="Heptagon 15"/>
          <p:cNvSpPr/>
          <p:nvPr/>
        </p:nvSpPr>
        <p:spPr>
          <a:xfrm>
            <a:off x="187974" y="3405945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17" name="Heptagon 16"/>
          <p:cNvSpPr/>
          <p:nvPr/>
        </p:nvSpPr>
        <p:spPr>
          <a:xfrm>
            <a:off x="187974" y="4139318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sp>
        <p:nvSpPr>
          <p:cNvPr id="18" name="Heptagon 17"/>
          <p:cNvSpPr/>
          <p:nvPr/>
        </p:nvSpPr>
        <p:spPr>
          <a:xfrm>
            <a:off x="187974" y="4887699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4987" y="653888"/>
            <a:ext cx="5279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Horizon Europe - Article 17 and Annex V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4987" y="1489830"/>
            <a:ext cx="46077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Project beneficiaries are obliged to: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944" y="1929857"/>
            <a:ext cx="4668799" cy="262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36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52" y="239951"/>
            <a:ext cx="6083571" cy="961197"/>
          </a:xfrm>
        </p:spPr>
        <p:txBody>
          <a:bodyPr>
            <a:normAutofit fontScale="90000"/>
          </a:bodyPr>
          <a:lstStyle/>
          <a:p>
            <a:pPr lvl="0"/>
            <a:r>
              <a:rPr lang="en-GB" sz="3600" b="1" u="sng" dirty="0"/>
              <a:t>Promote</a:t>
            </a:r>
            <a:r>
              <a:rPr lang="en-GB" sz="3600" b="1" dirty="0"/>
              <a:t> activities according to a communications plan.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573" y="1187532"/>
            <a:ext cx="6774043" cy="9958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Article 17.1</a:t>
            </a:r>
            <a:endParaRPr lang="en-US" sz="1800" b="1" u="sng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6B22-EEA8-5242-88E8-74DED4447908}" type="datetime1">
              <a:rPr lang="en-GB" smtClean="0"/>
              <a:t>18-09-2024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smtClean="0"/>
              <a:t>3</a:t>
            </a:fld>
            <a:endParaRPr lang="en-GB" dirty="0"/>
          </a:p>
        </p:txBody>
      </p:sp>
      <p:sp>
        <p:nvSpPr>
          <p:cNvPr id="7" name="Right Arrow 6"/>
          <p:cNvSpPr/>
          <p:nvPr/>
        </p:nvSpPr>
        <p:spPr>
          <a:xfrm>
            <a:off x="6303475" y="5510516"/>
            <a:ext cx="894586" cy="55814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275616" y="5189423"/>
            <a:ext cx="39643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Before engaging in a communication expected to have a major media impact, the beneficiaries must inform the granting authority (SESAR 3 JU)</a:t>
            </a:r>
          </a:p>
        </p:txBody>
      </p:sp>
      <p:sp>
        <p:nvSpPr>
          <p:cNvPr id="9" name="Rectangle 8"/>
          <p:cNvSpPr/>
          <p:nvPr/>
        </p:nvSpPr>
        <p:spPr>
          <a:xfrm>
            <a:off x="554736" y="2013914"/>
            <a:ext cx="562015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/>
              <a:t>Inform, promote and communicate </a:t>
            </a:r>
            <a:r>
              <a:rPr lang="en-GB" sz="2400" b="1" dirty="0"/>
              <a:t>activities</a:t>
            </a:r>
            <a:r>
              <a:rPr lang="en-GB" sz="2400" dirty="0"/>
              <a:t> and </a:t>
            </a:r>
            <a:r>
              <a:rPr lang="en-GB" sz="2400" b="1" dirty="0"/>
              <a:t>results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Develop a comm</a:t>
            </a:r>
            <a:r>
              <a:rPr lang="en-GB" sz="2400" b="1" dirty="0"/>
              <a:t>unications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Target </a:t>
            </a:r>
            <a:r>
              <a:rPr lang="en-US" sz="2400" b="1" dirty="0"/>
              <a:t>multiple</a:t>
            </a:r>
            <a:r>
              <a:rPr lang="en-US" sz="2400" dirty="0"/>
              <a:t> </a:t>
            </a:r>
            <a:r>
              <a:rPr lang="en-US" sz="2400" b="1" dirty="0"/>
              <a:t>audiences</a:t>
            </a:r>
            <a:r>
              <a:rPr lang="en-US" sz="2400" dirty="0"/>
              <a:t> (including the media and the public)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Convey </a:t>
            </a:r>
            <a:r>
              <a:rPr lang="en-GB" sz="2400" b="1" dirty="0"/>
              <a:t>clear</a:t>
            </a:r>
            <a:r>
              <a:rPr lang="en-GB" sz="2400" dirty="0"/>
              <a:t> and </a:t>
            </a:r>
            <a:r>
              <a:rPr lang="en-GB" sz="2400" b="1" dirty="0"/>
              <a:t>simple</a:t>
            </a:r>
            <a:r>
              <a:rPr lang="en-GB" sz="2400" dirty="0"/>
              <a:t> </a:t>
            </a:r>
            <a:r>
              <a:rPr lang="en-GB" sz="2400" b="1" dirty="0"/>
              <a:t>messages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Use the right </a:t>
            </a:r>
            <a:r>
              <a:rPr lang="en-GB" sz="2400" b="1" dirty="0"/>
              <a:t>media</a:t>
            </a:r>
            <a:r>
              <a:rPr lang="en-GB" sz="2400" dirty="0"/>
              <a:t> channels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Communicate throughout the </a:t>
            </a:r>
            <a:r>
              <a:rPr lang="en-GB" sz="2400" b="1" dirty="0"/>
              <a:t>lifetime</a:t>
            </a:r>
            <a:r>
              <a:rPr lang="en-GB" sz="2400" dirty="0"/>
              <a:t> of the project</a:t>
            </a:r>
          </a:p>
        </p:txBody>
      </p:sp>
      <p:sp>
        <p:nvSpPr>
          <p:cNvPr id="12" name="Heptagon 11"/>
          <p:cNvSpPr/>
          <p:nvPr/>
        </p:nvSpPr>
        <p:spPr>
          <a:xfrm>
            <a:off x="168788" y="239951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0" r="11376"/>
          <a:stretch/>
        </p:blipFill>
        <p:spPr>
          <a:xfrm>
            <a:off x="7103912" y="1503646"/>
            <a:ext cx="4017194" cy="333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80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985" y="541032"/>
            <a:ext cx="8595202" cy="289806"/>
          </a:xfrm>
        </p:spPr>
        <p:txBody>
          <a:bodyPr>
            <a:normAutofit fontScale="90000"/>
          </a:bodyPr>
          <a:lstStyle/>
          <a:p>
            <a:pPr lvl="0"/>
            <a:r>
              <a:rPr lang="en-GB" sz="3600" b="1" u="sng" dirty="0"/>
              <a:t>Display</a:t>
            </a:r>
            <a:r>
              <a:rPr lang="en-GB" sz="3600" b="1" dirty="0"/>
              <a:t> logos of funding bodies and disclaimer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B6B22-EEA8-5242-88E8-74DED4447908}" type="datetime1">
              <a:rPr lang="en-GB" smtClean="0"/>
              <a:t>18-09-2024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SESAR JU PRESENTATION</a:t>
            </a:r>
            <a:endParaRPr lang="en-GB" noProof="0" dirty="0"/>
          </a:p>
        </p:txBody>
      </p:sp>
      <p:sp>
        <p:nvSpPr>
          <p:cNvPr id="7" name="Rectangle 6"/>
          <p:cNvSpPr/>
          <p:nvPr/>
        </p:nvSpPr>
        <p:spPr>
          <a:xfrm>
            <a:off x="687950" y="3674769"/>
            <a:ext cx="4884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The project is supported by the SESAR 3 Joint Undertaking and its founding members.</a:t>
            </a:r>
            <a:endParaRPr lang="en-GB" sz="1600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987" y="2108181"/>
            <a:ext cx="4373197" cy="917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9" y="2172595"/>
            <a:ext cx="1873143" cy="86245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87950" y="1054136"/>
            <a:ext cx="9256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Article 17.2/3 and Annex 5</a:t>
            </a:r>
          </a:p>
        </p:txBody>
      </p:sp>
      <p:sp>
        <p:nvSpPr>
          <p:cNvPr id="12" name="Heptagon 11"/>
          <p:cNvSpPr/>
          <p:nvPr/>
        </p:nvSpPr>
        <p:spPr>
          <a:xfrm>
            <a:off x="187974" y="334044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48055" y="1882320"/>
            <a:ext cx="43439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To be used for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Activities media relations, conferences, seminars, </a:t>
            </a:r>
            <a:r>
              <a:rPr lang="en-US" dirty="0" err="1"/>
              <a:t>etc</a:t>
            </a:r>
            <a:r>
              <a:rPr lang="en-US" dirty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material: website, publications, posters, presentations, roll-ups, </a:t>
            </a:r>
            <a:r>
              <a:rPr lang="en-US" dirty="0" err="1"/>
              <a:t>etc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formats: paper, digital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Infrastructure, equipment, vehicles, supplies or major results funded by the grant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687950" y="3383698"/>
            <a:ext cx="4540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Acknowledgement </a:t>
            </a:r>
            <a:r>
              <a:rPr lang="en-GB" sz="1400" b="1" dirty="0"/>
              <a:t>(</a:t>
            </a:r>
            <a:r>
              <a:rPr lang="en-GB" sz="1400" b="1" i="1" dirty="0"/>
              <a:t>For Horizon Europe projects only</a:t>
            </a:r>
            <a:r>
              <a:rPr lang="en-GB" sz="1400" b="1" dirty="0"/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7950" y="1843936"/>
            <a:ext cx="727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Logos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7949" y="4463470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Disclaimer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7949" y="4826289"/>
            <a:ext cx="516064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‘</a:t>
            </a:r>
            <a:r>
              <a:rPr lang="en-GB" sz="1600" i="1" dirty="0"/>
              <a:t>Funded by the European Union. Views and opinions expressed are however those of the author(s) only and do not necessarily reflect those of the European Union or SESAR 3 JU. Neither the European Union nor the SESAR 3 JU can be held responsible for them.’</a:t>
            </a:r>
          </a:p>
        </p:txBody>
      </p:sp>
      <p:sp>
        <p:nvSpPr>
          <p:cNvPr id="19" name="Right Arrow 18"/>
          <p:cNvSpPr/>
          <p:nvPr/>
        </p:nvSpPr>
        <p:spPr>
          <a:xfrm rot="5400000">
            <a:off x="7121691" y="2196825"/>
            <a:ext cx="894586" cy="55814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Heptagon 20"/>
          <p:cNvSpPr/>
          <p:nvPr/>
        </p:nvSpPr>
        <p:spPr>
          <a:xfrm>
            <a:off x="187974" y="751333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36080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289" y="488025"/>
            <a:ext cx="7828537" cy="317354"/>
          </a:xfrm>
        </p:spPr>
        <p:txBody>
          <a:bodyPr>
            <a:normAutofit fontScale="90000"/>
          </a:bodyPr>
          <a:lstStyle/>
          <a:p>
            <a:r>
              <a:rPr lang="en-GB" dirty="0"/>
              <a:t>Additional SESAR 3 JU branding components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4277" y="1586187"/>
            <a:ext cx="45553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Streamlined visual identity for projects: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Project logo style per programme strand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Association with SESAR 3 JU logo, EU emblem and grant agreement text.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be used in all communications material</a:t>
            </a:r>
          </a:p>
          <a:p>
            <a:endParaRPr lang="en-GB" dirty="0"/>
          </a:p>
          <a:p>
            <a:r>
              <a:rPr lang="en-GB" dirty="0"/>
              <a:t>All logos are available in STELLAR under the </a:t>
            </a:r>
            <a:r>
              <a:rPr lang="en-GB"/>
              <a:t>call name.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62" y="5051396"/>
            <a:ext cx="3019604" cy="6334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566" y="4919877"/>
            <a:ext cx="1765737" cy="8130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87" y="1049078"/>
            <a:ext cx="5118363" cy="3740342"/>
          </a:xfrm>
          <a:prstGeom prst="rect">
            <a:avLst/>
          </a:prstGeom>
        </p:spPr>
      </p:pic>
      <p:sp>
        <p:nvSpPr>
          <p:cNvPr id="8" name="Heptagon 7"/>
          <p:cNvSpPr/>
          <p:nvPr/>
        </p:nvSpPr>
        <p:spPr>
          <a:xfrm>
            <a:off x="187974" y="334044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11" name="Heptagon 10"/>
          <p:cNvSpPr/>
          <p:nvPr/>
        </p:nvSpPr>
        <p:spPr>
          <a:xfrm>
            <a:off x="187974" y="751333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5793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289" y="488025"/>
            <a:ext cx="7828537" cy="317354"/>
          </a:xfrm>
        </p:spPr>
        <p:txBody>
          <a:bodyPr>
            <a:normAutofit fontScale="90000"/>
          </a:bodyPr>
          <a:lstStyle/>
          <a:p>
            <a:r>
              <a:rPr lang="en-GB" dirty="0"/>
              <a:t>Examples of project branding</a:t>
            </a:r>
          </a:p>
        </p:txBody>
      </p:sp>
      <p:sp>
        <p:nvSpPr>
          <p:cNvPr id="8" name="Heptagon 7"/>
          <p:cNvSpPr/>
          <p:nvPr/>
        </p:nvSpPr>
        <p:spPr>
          <a:xfrm>
            <a:off x="187974" y="334044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11" name="Heptagon 10"/>
          <p:cNvSpPr/>
          <p:nvPr/>
        </p:nvSpPr>
        <p:spPr>
          <a:xfrm>
            <a:off x="187974" y="751333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89" y="1157843"/>
            <a:ext cx="3276600" cy="3276600"/>
          </a:xfrm>
          <a:prstGeom prst="rect">
            <a:avLst/>
          </a:prstGeom>
        </p:spPr>
      </p:pic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89" y="4643252"/>
            <a:ext cx="5967822" cy="198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" t="12323" r="28515" b="1111"/>
          <a:stretch/>
        </p:blipFill>
        <p:spPr bwMode="auto">
          <a:xfrm>
            <a:off x="4232611" y="1157843"/>
            <a:ext cx="3966738" cy="291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ngage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095" y="4643252"/>
            <a:ext cx="2947264" cy="208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No alt text provided for this image">
            <a:extLst>
              <a:ext uri="{FF2B5EF4-FFF2-40B4-BE49-F238E27FC236}">
                <a16:creationId xmlns:a16="http://schemas.microsoft.com/office/drawing/2014/main" id="{5667CD02-0422-A242-3BCC-8987ED9818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" t="-1890" r="6215" b="1890"/>
          <a:stretch/>
        </p:blipFill>
        <p:spPr bwMode="auto">
          <a:xfrm>
            <a:off x="8316072" y="0"/>
            <a:ext cx="3954560" cy="457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08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469" y="123436"/>
            <a:ext cx="8939586" cy="296178"/>
          </a:xfrm>
        </p:spPr>
        <p:txBody>
          <a:bodyPr>
            <a:normAutofit fontScale="90000"/>
          </a:bodyPr>
          <a:lstStyle/>
          <a:p>
            <a:r>
              <a:rPr lang="en-GB" sz="3600" b="1" u="sng" dirty="0"/>
              <a:t>Coordinate</a:t>
            </a:r>
            <a:r>
              <a:rPr lang="en-GB" sz="3600" b="1" dirty="0"/>
              <a:t> all planned activities between consortia members and with the SESAR 3 JU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736" y="1384019"/>
            <a:ext cx="6745856" cy="4476248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GB" dirty="0"/>
              <a:t>Ensures that project communications and outreach milestones are </a:t>
            </a:r>
            <a:r>
              <a:rPr lang="en-GB" b="1" dirty="0"/>
              <a:t>integrated</a:t>
            </a:r>
            <a:r>
              <a:rPr lang="en-GB" dirty="0"/>
              <a:t> into broader SESAR 3 JU communications scheduling and planning;</a:t>
            </a:r>
          </a:p>
          <a:p>
            <a:pPr lvl="0"/>
            <a:r>
              <a:rPr lang="en-GB" dirty="0"/>
              <a:t>Enables a </a:t>
            </a:r>
            <a:r>
              <a:rPr lang="en-GB" b="1" dirty="0"/>
              <a:t>consistency</a:t>
            </a:r>
            <a:r>
              <a:rPr lang="en-GB" dirty="0"/>
              <a:t> check of project strategies, key messages, targeted audiences and communications material and an alignment with the SESAR 3 </a:t>
            </a:r>
            <a:r>
              <a:rPr lang="en-GB" dirty="0" err="1"/>
              <a:t>JU’s</a:t>
            </a:r>
            <a:r>
              <a:rPr lang="en-GB" dirty="0"/>
              <a:t> core objectives;</a:t>
            </a:r>
          </a:p>
          <a:p>
            <a:pPr lvl="0"/>
            <a:r>
              <a:rPr lang="en-GB" dirty="0"/>
              <a:t>Provides communications </a:t>
            </a:r>
            <a:r>
              <a:rPr lang="en-GB" b="1" dirty="0"/>
              <a:t>support</a:t>
            </a:r>
            <a:r>
              <a:rPr lang="en-GB" dirty="0"/>
              <a:t> of the SESAR 3 JU in promoting project events and conferences;</a:t>
            </a:r>
          </a:p>
          <a:p>
            <a:pPr lvl="0"/>
            <a:r>
              <a:rPr lang="en-GB" b="1" dirty="0"/>
              <a:t>Maximises outreach </a:t>
            </a:r>
            <a:r>
              <a:rPr lang="en-GB" dirty="0"/>
              <a:t>by using SESAR 3 JU communications channels and cooperative arrangements to further cascade relevant content.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54736" y="5528829"/>
            <a:ext cx="7288916" cy="923330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ln>
            <a:solidFill>
              <a:schemeClr val="bg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/>
              <a:t>Projects will be requested to appoint a communications point of contact (</a:t>
            </a:r>
            <a:r>
              <a:rPr lang="en-GB" dirty="0" err="1"/>
              <a:t>PoC</a:t>
            </a:r>
            <a:r>
              <a:rPr lang="en-GB" dirty="0"/>
              <a:t>).</a:t>
            </a:r>
          </a:p>
        </p:txBody>
      </p:sp>
      <p:sp>
        <p:nvSpPr>
          <p:cNvPr id="9" name="Heptagon 8"/>
          <p:cNvSpPr/>
          <p:nvPr/>
        </p:nvSpPr>
        <p:spPr>
          <a:xfrm>
            <a:off x="168788" y="271525"/>
            <a:ext cx="385948" cy="356260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7" r="15144"/>
          <a:stretch/>
        </p:blipFill>
        <p:spPr>
          <a:xfrm>
            <a:off x="7599452" y="1658447"/>
            <a:ext cx="4592548" cy="359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98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smtClean="0"/>
              <a:t>8</a:t>
            </a:fld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5D0061B-C043-6DEA-D0B5-9248C68DF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927300"/>
              </p:ext>
            </p:extLst>
          </p:nvPr>
        </p:nvGraphicFramePr>
        <p:xfrm>
          <a:off x="419493" y="1073525"/>
          <a:ext cx="11383624" cy="53975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17532">
                  <a:extLst>
                    <a:ext uri="{9D8B030D-6E8A-4147-A177-3AD203B41FA5}">
                      <a16:colId xmlns:a16="http://schemas.microsoft.com/office/drawing/2014/main" val="3109842206"/>
                    </a:ext>
                  </a:extLst>
                </a:gridCol>
                <a:gridCol w="9566092">
                  <a:extLst>
                    <a:ext uri="{9D8B030D-6E8A-4147-A177-3AD203B41FA5}">
                      <a16:colId xmlns:a16="http://schemas.microsoft.com/office/drawing/2014/main" val="3744964650"/>
                    </a:ext>
                  </a:extLst>
                </a:gridCol>
              </a:tblGrid>
              <a:tr h="233046">
                <a:tc gridSpan="2"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SESAR JU website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296" marR="46296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endParaRPr lang="en-GB" sz="1400" b="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571116"/>
                  </a:ext>
                </a:extLst>
              </a:tr>
              <a:tr h="293976">
                <a:tc gridSpan="2">
                  <a:txBody>
                    <a:bodyPr/>
                    <a:lstStyle/>
                    <a:p>
                      <a:pPr marR="111760" algn="l">
                        <a:spcAft>
                          <a:spcPts val="1000"/>
                        </a:spcAft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</a:rPr>
                        <a:t>SESAR JU  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logo</a:t>
                      </a:r>
                      <a:r>
                        <a:rPr lang="en-GB" sz="1400" b="1" u="sng" kern="1200" dirty="0">
                          <a:solidFill>
                            <a:srgbClr val="002060"/>
                          </a:solidFill>
                          <a:effectLst/>
                        </a:rPr>
                        <a:t>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</a:rPr>
                        <a:t>and 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visual identity 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</a:rPr>
                        <a:t>charter</a:t>
                      </a:r>
                    </a:p>
                  </a:txBody>
                  <a:tcPr marL="46296" marR="46296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46296" marR="4629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199621"/>
                  </a:ext>
                </a:extLst>
              </a:tr>
              <a:tr h="24451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EU emblem</a:t>
                      </a: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</a:rPr>
                        <a:t> and </a:t>
                      </a: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guidance on its use</a:t>
                      </a:r>
                      <a:endParaRPr lang="en-US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296" marR="46296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endParaRPr lang="en-GB" sz="1400" b="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916480"/>
                  </a:ext>
                </a:extLst>
              </a:tr>
              <a:tr h="240212">
                <a:tc gridSpan="2"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solidFill>
                            <a:srgbClr val="002060"/>
                          </a:solidFill>
                          <a:effectLst/>
                        </a:rPr>
                        <a:t>E-newsletter and </a:t>
                      </a:r>
                      <a:r>
                        <a:rPr lang="en-GB" sz="1400" b="1" dirty="0">
                          <a:solidFill>
                            <a:srgbClr val="002060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subscription</a:t>
                      </a:r>
                      <a:endParaRPr lang="en-GB" sz="14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endParaRPr lang="en-GB" sz="1400" b="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722917"/>
                  </a:ext>
                </a:extLst>
              </a:tr>
              <a:tr h="1084085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Guidance</a:t>
                      </a:r>
                    </a:p>
                  </a:txBody>
                  <a:tcPr marL="46296" marR="46296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Project's teaser videos guidelines</a:t>
                      </a:r>
                      <a:endParaRPr lang="en-GB" sz="1400" b="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Full communications guidelines on the </a:t>
                      </a:r>
                      <a:r>
                        <a:rPr lang="en-US" sz="1400" b="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SESAR 3 JU collaborative platform</a:t>
                      </a:r>
                      <a:r>
                        <a:rPr lang="en-US" sz="1400" b="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(STELLAR)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</a:t>
                      </a:r>
                      <a:r>
                        <a:rPr lang="en-GB" sz="1400" b="0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presentation template </a:t>
                      </a:r>
                      <a:endParaRPr lang="en-GB" sz="1400" b="0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296" marR="46296" marT="0" marB="0"/>
                </a:tc>
                <a:extLst>
                  <a:ext uri="{0D108BD9-81ED-4DB2-BD59-A6C34878D82A}">
                    <a16:rowId xmlns:a16="http://schemas.microsoft.com/office/drawing/2014/main" val="1988382018"/>
                  </a:ext>
                </a:extLst>
              </a:tr>
              <a:tr h="1084085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solidFill>
                            <a:srgbClr val="002060"/>
                          </a:solidFill>
                          <a:effectLst/>
                        </a:rPr>
                        <a:t>Social media channels</a:t>
                      </a:r>
                      <a:endParaRPr lang="en-GB" sz="14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/>
                </a:tc>
                <a:tc>
                  <a:txBody>
                    <a:bodyPr/>
                    <a:lstStyle/>
                    <a:p>
                      <a:pPr marL="285750" indent="-285750" algn="just"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@</a:t>
                      </a:r>
                      <a:r>
                        <a:rPr lang="en-GB" sz="1400" b="0" kern="1200" dirty="0" err="1">
                          <a:solidFill>
                            <a:srgbClr val="002060"/>
                          </a:solidFill>
                          <a:effectLst/>
                        </a:rPr>
                        <a:t>SESAR_JU</a:t>
                      </a: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 (Twitter),</a:t>
                      </a:r>
                      <a:r>
                        <a:rPr lang="en-GB" sz="1400" b="0" kern="1200" baseline="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@SESAR Joint Undertaking (LinkedIn), </a:t>
                      </a:r>
                      <a:r>
                        <a:rPr lang="en-GB" sz="1400" b="0" kern="1200" dirty="0" err="1">
                          <a:solidFill>
                            <a:srgbClr val="002060"/>
                          </a:solidFill>
                          <a:effectLst/>
                        </a:rPr>
                        <a:t>SESARJU</a:t>
                      </a: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en-GB" sz="1400" b="0" kern="1200" dirty="0" err="1">
                          <a:solidFill>
                            <a:srgbClr val="002060"/>
                          </a:solidFill>
                          <a:effectLst/>
                        </a:rPr>
                        <a:t>Youtube</a:t>
                      </a: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</a:p>
                    <a:p>
                      <a:pPr marL="285750" indent="-285750" algn="just"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@</a:t>
                      </a:r>
                      <a:r>
                        <a:rPr lang="en-GB" sz="1400" b="0" kern="1200" dirty="0" err="1">
                          <a:solidFill>
                            <a:srgbClr val="002060"/>
                          </a:solidFill>
                          <a:effectLst/>
                        </a:rPr>
                        <a:t>HorizonEU</a:t>
                      </a: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 (Twitter)  and @European Commission (LinkedIn)</a:t>
                      </a:r>
                    </a:p>
                    <a:p>
                      <a:pPr marL="285750" indent="-285750" algn="just"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@</a:t>
                      </a:r>
                      <a:r>
                        <a:rPr lang="en-GB" sz="1400" b="0" kern="1200" dirty="0" err="1">
                          <a:solidFill>
                            <a:srgbClr val="002060"/>
                          </a:solidFill>
                          <a:effectLst/>
                        </a:rPr>
                        <a:t>cinea_eu</a:t>
                      </a: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 (Twitter), </a:t>
                      </a:r>
                      <a:r>
                        <a:rPr lang="en-GB" sz="1400" b="0" kern="1200" dirty="0" err="1">
                          <a:solidFill>
                            <a:srgbClr val="002060"/>
                          </a:solidFill>
                          <a:effectLst/>
                        </a:rPr>
                        <a:t>cinea</a:t>
                      </a: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 - </a:t>
                      </a:r>
                      <a:r>
                        <a:rPr lang="en-GB" sz="1400" b="0" kern="1200" dirty="0" err="1">
                          <a:solidFill>
                            <a:srgbClr val="002060"/>
                          </a:solidFill>
                          <a:effectLst/>
                        </a:rPr>
                        <a:t>european</a:t>
                      </a:r>
                      <a:r>
                        <a:rPr lang="en-GB" sz="1400" b="0" kern="1200" dirty="0">
                          <a:solidFill>
                            <a:srgbClr val="002060"/>
                          </a:solidFill>
                          <a:effectLst/>
                        </a:rPr>
                        <a:t> climate, infrastructure and environment executive agency (LinkedIn)</a:t>
                      </a:r>
                      <a:endParaRPr lang="en-GB" sz="1400" b="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46296" marR="46296" marT="0" marB="0"/>
                </a:tc>
                <a:extLst>
                  <a:ext uri="{0D108BD9-81ED-4DB2-BD59-A6C34878D82A}">
                    <a16:rowId xmlns:a16="http://schemas.microsoft.com/office/drawing/2014/main" val="2428076895"/>
                  </a:ext>
                </a:extLst>
              </a:tr>
              <a:tr h="872565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solidFill>
                            <a:srgbClr val="002060"/>
                          </a:solidFill>
                          <a:effectLst/>
                        </a:rPr>
                        <a:t>Social media hashtags</a:t>
                      </a:r>
                      <a:endParaRPr lang="en-GB" sz="14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</a:rPr>
                        <a:t>#ATM #DigitalSky #innovation #SESARJU </a:t>
                      </a:r>
                    </a:p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GB" sz="1400" dirty="0" err="1">
                          <a:solidFill>
                            <a:srgbClr val="002060"/>
                          </a:solidFill>
                          <a:effectLst/>
                        </a:rPr>
                        <a:t>HorizonEU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</a:rPr>
                        <a:t> #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  <a:effectLst/>
                        </a:rPr>
                        <a:t>MobilityStrategy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</a:rPr>
                        <a:t> #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  <a:effectLst/>
                        </a:rPr>
                        <a:t>Uspace</a:t>
                      </a:r>
                      <a:endParaRPr lang="en-GB" sz="1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</a:rPr>
                        <a:t>#</a:t>
                      </a:r>
                      <a:r>
                        <a:rPr lang="en-GB" sz="1400" dirty="0" err="1">
                          <a:solidFill>
                            <a:srgbClr val="002060"/>
                          </a:solidFill>
                          <a:effectLst/>
                        </a:rPr>
                        <a:t>HorizonEurope</a:t>
                      </a:r>
                      <a:r>
                        <a:rPr lang="en-GB" sz="1400" baseline="0" dirty="0">
                          <a:solidFill>
                            <a:srgbClr val="002060"/>
                          </a:solidFill>
                          <a:effectLst/>
                        </a:rPr>
                        <a:t> #</a:t>
                      </a:r>
                      <a:r>
                        <a:rPr lang="en-GB" sz="1400" baseline="0" dirty="0" err="1">
                          <a:solidFill>
                            <a:srgbClr val="002060"/>
                          </a:solidFill>
                          <a:effectLst/>
                        </a:rPr>
                        <a:t>CEFTransport</a:t>
                      </a:r>
                      <a:endParaRPr lang="en-GB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/>
                </a:tc>
                <a:extLst>
                  <a:ext uri="{0D108BD9-81ED-4DB2-BD59-A6C34878D82A}">
                    <a16:rowId xmlns:a16="http://schemas.microsoft.com/office/drawing/2014/main" val="1907518266"/>
                  </a:ext>
                </a:extLst>
              </a:tr>
              <a:tr h="426945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solidFill>
                            <a:srgbClr val="002060"/>
                          </a:solidFill>
                          <a:effectLst/>
                        </a:rPr>
                        <a:t>Key publications</a:t>
                      </a:r>
                      <a:endParaRPr lang="en-GB" sz="14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https://www.sesarju.eu/publications</a:t>
                      </a:r>
                      <a:endParaRPr lang="en-GB" sz="1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/>
                </a:tc>
                <a:extLst>
                  <a:ext uri="{0D108BD9-81ED-4DB2-BD59-A6C34878D82A}">
                    <a16:rowId xmlns:a16="http://schemas.microsoft.com/office/drawing/2014/main" val="1552091898"/>
                  </a:ext>
                </a:extLst>
              </a:tr>
              <a:tr h="896572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solidFill>
                            <a:srgbClr val="002060"/>
                          </a:solidFill>
                          <a:effectLst/>
                        </a:rPr>
                        <a:t>Videos</a:t>
                      </a:r>
                      <a:endParaRPr lang="en-GB" sz="14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296" marR="4629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</a:rPr>
                        <a:t>SESAR 3 JU animation: 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https://youtu.be/KWL9DJwMewE</a:t>
                      </a:r>
                      <a:r>
                        <a:rPr lang="en-GB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GB" sz="14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GB" sz="1400" dirty="0">
                          <a:solidFill>
                            <a:srgbClr val="002060"/>
                          </a:solidFill>
                          <a:effectLst/>
                        </a:rPr>
                        <a:t>Digital European Sky: </a:t>
                      </a:r>
                      <a:r>
                        <a:rPr lang="en-GB" sz="1400" u="sng" dirty="0">
                          <a:solidFill>
                            <a:srgbClr val="002060"/>
                          </a:solidFill>
                          <a:effectLst/>
                        </a:rPr>
                        <a:t>https://www.youtube.com/watch?v=chx27ZrlPoM&amp;t=156s</a:t>
                      </a:r>
                      <a:endParaRPr lang="en-GB" sz="14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46296" marR="46296" marT="0" marB="0"/>
                </a:tc>
                <a:extLst>
                  <a:ext uri="{0D108BD9-81ED-4DB2-BD59-A6C34878D82A}">
                    <a16:rowId xmlns:a16="http://schemas.microsoft.com/office/drawing/2014/main" val="1962443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982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76E6-0B66-8944-91D4-A1BC6652E29F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96750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SesarJU 1">
      <a:dk1>
        <a:srgbClr val="002F6E"/>
      </a:dk1>
      <a:lt1>
        <a:srgbClr val="009DD9"/>
      </a:lt1>
      <a:dk2>
        <a:srgbClr val="0093D1"/>
      </a:dk2>
      <a:lt2>
        <a:srgbClr val="199C69"/>
      </a:lt2>
      <a:accent1>
        <a:srgbClr val="5D1A6F"/>
      </a:accent1>
      <a:accent2>
        <a:srgbClr val="D10019"/>
      </a:accent2>
      <a:accent3>
        <a:srgbClr val="EE7F00"/>
      </a:accent3>
      <a:accent4>
        <a:srgbClr val="FFC00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FE251F0D-DA71-48AF-B49D-9ED60054EA6B}" vid="{4532168E-F0B2-4114-8433-A619FB2AEB38}"/>
    </a:ext>
  </a:extLst>
</a:theme>
</file>

<file path=ppt/theme/theme2.xml><?xml version="1.0" encoding="utf-8"?>
<a:theme xmlns:a="http://schemas.openxmlformats.org/drawingml/2006/main" name="1_Conception personnalisée">
  <a:themeElements>
    <a:clrScheme name="SesarJU 1">
      <a:dk1>
        <a:srgbClr val="002F6E"/>
      </a:dk1>
      <a:lt1>
        <a:srgbClr val="009DD9"/>
      </a:lt1>
      <a:dk2>
        <a:srgbClr val="0093D1"/>
      </a:dk2>
      <a:lt2>
        <a:srgbClr val="199C69"/>
      </a:lt2>
      <a:accent1>
        <a:srgbClr val="5D1A6F"/>
      </a:accent1>
      <a:accent2>
        <a:srgbClr val="D10019"/>
      </a:accent2>
      <a:accent3>
        <a:srgbClr val="EE7F00"/>
      </a:accent3>
      <a:accent4>
        <a:srgbClr val="FFC00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FE251F0D-DA71-48AF-B49D-9ED60054EA6B}" vid="{F6F9CF59-F8C0-4C7A-B697-3440005FF4CE}"/>
    </a:ext>
  </a:extLst>
</a:theme>
</file>

<file path=ppt/theme/theme3.xml><?xml version="1.0" encoding="utf-8"?>
<a:theme xmlns:a="http://schemas.openxmlformats.org/drawingml/2006/main" name="Thème Office">
  <a:themeElements>
    <a:clrScheme name="SesarJU 1">
      <a:dk1>
        <a:srgbClr val="002F6E"/>
      </a:dk1>
      <a:lt1>
        <a:srgbClr val="009DD9"/>
      </a:lt1>
      <a:dk2>
        <a:srgbClr val="0093D1"/>
      </a:dk2>
      <a:lt2>
        <a:srgbClr val="199C69"/>
      </a:lt2>
      <a:accent1>
        <a:srgbClr val="5D1A6F"/>
      </a:accent1>
      <a:accent2>
        <a:srgbClr val="D10019"/>
      </a:accent2>
      <a:accent3>
        <a:srgbClr val="EE7F00"/>
      </a:accent3>
      <a:accent4>
        <a:srgbClr val="FFC00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FE251F0D-DA71-48AF-B49D-9ED60054EA6B}" vid="{CFF57D99-B84F-4C83-A907-1D9D34FD7C03}"/>
    </a:ext>
  </a:extLst>
</a:theme>
</file>

<file path=ppt/theme/theme4.xml><?xml version="1.0" encoding="utf-8"?>
<a:theme xmlns:a="http://schemas.openxmlformats.org/drawingml/2006/main" name="2_Conception personnalisée">
  <a:themeElements>
    <a:clrScheme name="SesarJU 1">
      <a:dk1>
        <a:srgbClr val="002F6E"/>
      </a:dk1>
      <a:lt1>
        <a:srgbClr val="009DD9"/>
      </a:lt1>
      <a:dk2>
        <a:srgbClr val="0093D1"/>
      </a:dk2>
      <a:lt2>
        <a:srgbClr val="199C69"/>
      </a:lt2>
      <a:accent1>
        <a:srgbClr val="5D1A6F"/>
      </a:accent1>
      <a:accent2>
        <a:srgbClr val="D10019"/>
      </a:accent2>
      <a:accent3>
        <a:srgbClr val="EE7F00"/>
      </a:accent3>
      <a:accent4>
        <a:srgbClr val="FFC000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FE251F0D-DA71-48AF-B49D-9ED60054EA6B}" vid="{36C732FE-0075-4324-BA2D-E688E8BA72B4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SESAR3JU PPT template ENG</Template>
  <TotalTime>606</TotalTime>
  <Words>670</Words>
  <Application>Microsoft Office PowerPoint</Application>
  <PresentationFormat>Widescreen</PresentationFormat>
  <Paragraphs>94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Conception personnalisée</vt:lpstr>
      <vt:lpstr>1_Conception personnalisée</vt:lpstr>
      <vt:lpstr>Thème Office</vt:lpstr>
      <vt:lpstr>2_Conception personnalisée</vt:lpstr>
      <vt:lpstr>PowerPoint Presentation</vt:lpstr>
      <vt:lpstr>Communication is a contractual obligation</vt:lpstr>
      <vt:lpstr>Promote activities according to a communications plan.</vt:lpstr>
      <vt:lpstr>Display logos of funding bodies and disclaimer</vt:lpstr>
      <vt:lpstr>Additional SESAR 3 JU branding components</vt:lpstr>
      <vt:lpstr>Examples of project branding</vt:lpstr>
      <vt:lpstr>Coordinate all planned activities between consortia members and with the SESAR 3 JU</vt:lpstr>
      <vt:lpstr>PowerPoint Presentation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Batchelor</dc:creator>
  <cp:lastModifiedBy>Triona Keaveney</cp:lastModifiedBy>
  <cp:revision>44</cp:revision>
  <dcterms:created xsi:type="dcterms:W3CDTF">2022-03-14T09:59:10Z</dcterms:created>
  <dcterms:modified xsi:type="dcterms:W3CDTF">2024-09-18T08:28:57Z</dcterms:modified>
</cp:coreProperties>
</file>