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93" r:id="rId1"/>
  </p:sldMasterIdLst>
  <p:notesMasterIdLst>
    <p:notesMasterId r:id="rId9"/>
  </p:notesMasterIdLst>
  <p:handoutMasterIdLst>
    <p:handoutMasterId r:id="rId10"/>
  </p:handoutMasterIdLst>
  <p:sldIdLst>
    <p:sldId id="283" r:id="rId2"/>
    <p:sldId id="284" r:id="rId3"/>
    <p:sldId id="285" r:id="rId4"/>
    <p:sldId id="286" r:id="rId5"/>
    <p:sldId id="287" r:id="rId6"/>
    <p:sldId id="288" r:id="rId7"/>
    <p:sldId id="262" r:id="rId8"/>
  </p:sldIdLst>
  <p:sldSz cx="9144000" cy="5143500" type="screen16x9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0046"/>
    <a:srgbClr val="7F7F7F"/>
    <a:srgbClr val="948A82"/>
    <a:srgbClr val="EA7600"/>
    <a:srgbClr val="5A4F47"/>
    <a:srgbClr val="549A0C"/>
    <a:srgbClr val="61508F"/>
    <a:srgbClr val="DF964B"/>
    <a:srgbClr val="E361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2" autoAdjust="0"/>
    <p:restoredTop sz="88935" autoAdjust="0"/>
  </p:normalViewPr>
  <p:slideViewPr>
    <p:cSldViewPr snapToGrid="0" snapToObjects="1">
      <p:cViewPr varScale="1">
        <p:scale>
          <a:sx n="101" d="100"/>
          <a:sy n="101" d="100"/>
        </p:scale>
        <p:origin x="907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6" d="100"/>
          <a:sy n="76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D0412-81B0-BE44-B7DA-FDA6EC842A4E}" type="datetimeFigureOut">
              <a:rPr lang="sv-SE" smtClean="0"/>
              <a:t>2021-03-22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65A38-79A6-FD4A-B4A1-5564109B74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1209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3B3FB-D9CB-F142-93CC-6E1042D24C94}" type="datetimeFigureOut">
              <a:rPr lang="sv-SE" smtClean="0"/>
              <a:t>2021-03-21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814AC-5C58-6F41-8AD0-6337A592CAB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60762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850" dirty="0"/>
              <a:t>AIs potential to affect ATC in the long run (full automation)</a:t>
            </a:r>
            <a:endParaRPr lang="sv-SE" sz="850" dirty="0"/>
          </a:p>
          <a:p>
            <a:pPr lvl="1"/>
            <a:r>
              <a:rPr lang="en-US" sz="850" dirty="0"/>
              <a:t>AIs role to help us adjust stepwise to the full automation future</a:t>
            </a:r>
            <a:endParaRPr lang="sv-SE" sz="850" dirty="0"/>
          </a:p>
          <a:p>
            <a:pPr lvl="1"/>
            <a:r>
              <a:rPr lang="en-US" sz="850" dirty="0"/>
              <a:t>The need to focus research on both near term automation/digital assistance and long term full automation to ensure readiness for the future.</a:t>
            </a:r>
            <a:endParaRPr lang="sv-SE" sz="650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814AC-5C58-6F41-8AD0-6337A592CAB2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0364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650" dirty="0"/>
              <a:t>Automation </a:t>
            </a:r>
            <a:r>
              <a:rPr lang="sv-SE" sz="650" dirty="0" err="1"/>
              <a:t>of</a:t>
            </a:r>
            <a:r>
              <a:rPr lang="sv-SE" sz="650" dirty="0"/>
              <a:t> </a:t>
            </a:r>
            <a:r>
              <a:rPr lang="sv-SE" sz="650" dirty="0" err="1"/>
              <a:t>cars</a:t>
            </a:r>
            <a:r>
              <a:rPr lang="sv-SE" sz="650" dirty="0"/>
              <a:t> and regulators </a:t>
            </a:r>
            <a:r>
              <a:rPr lang="sv-SE" sz="650" dirty="0" err="1"/>
              <a:t>acceptance</a:t>
            </a:r>
            <a:r>
              <a:rPr lang="sv-SE" sz="650" dirty="0"/>
              <a:t> for autopilot </a:t>
            </a:r>
            <a:r>
              <a:rPr lang="sv-SE" sz="650" dirty="0" err="1"/>
              <a:t>functions</a:t>
            </a:r>
            <a:r>
              <a:rPr lang="sv-SE" sz="650" dirty="0"/>
              <a:t> in </a:t>
            </a:r>
            <a:r>
              <a:rPr lang="sv-SE" sz="650" dirty="0" err="1"/>
              <a:t>chaotic</a:t>
            </a:r>
            <a:r>
              <a:rPr lang="sv-SE" sz="650" dirty="0"/>
              <a:t> </a:t>
            </a:r>
            <a:r>
              <a:rPr lang="sv-SE" sz="650" dirty="0" err="1"/>
              <a:t>environment</a:t>
            </a:r>
            <a:endParaRPr lang="sv-SE" sz="650" dirty="0"/>
          </a:p>
          <a:p>
            <a:pPr lvl="0"/>
            <a:r>
              <a:rPr lang="sv-SE" sz="650" dirty="0"/>
              <a:t>Strong ATCO </a:t>
            </a:r>
            <a:r>
              <a:rPr lang="sv-SE" sz="650" dirty="0" err="1"/>
              <a:t>involvement</a:t>
            </a:r>
            <a:endParaRPr lang="sv-SE" sz="650" dirty="0"/>
          </a:p>
          <a:p>
            <a:pPr lvl="0"/>
            <a:r>
              <a:rPr lang="sv-SE" sz="650" dirty="0"/>
              <a:t>”AI </a:t>
            </a:r>
            <a:r>
              <a:rPr lang="sv-SE" sz="650" dirty="0" err="1"/>
              <a:t>mature</a:t>
            </a:r>
            <a:r>
              <a:rPr lang="sv-SE" sz="650" dirty="0"/>
              <a:t>” partnership</a:t>
            </a:r>
          </a:p>
          <a:p>
            <a:pPr lvl="0"/>
            <a:r>
              <a:rPr lang="sv-SE" sz="650" dirty="0" err="1"/>
              <a:t>Funding</a:t>
            </a:r>
            <a:r>
              <a:rPr lang="sv-SE" sz="650" dirty="0"/>
              <a:t> by </a:t>
            </a:r>
            <a:r>
              <a:rPr lang="sv-SE" sz="650" dirty="0" err="1"/>
              <a:t>Ministry</a:t>
            </a:r>
            <a:r>
              <a:rPr lang="sv-SE" sz="650" dirty="0"/>
              <a:t> </a:t>
            </a:r>
            <a:r>
              <a:rPr lang="sv-SE" sz="650" dirty="0" err="1"/>
              <a:t>of</a:t>
            </a:r>
            <a:r>
              <a:rPr lang="sv-SE" sz="650" dirty="0"/>
              <a:t> </a:t>
            </a:r>
            <a:r>
              <a:rPr lang="sv-SE" sz="650" dirty="0" err="1"/>
              <a:t>Transportation</a:t>
            </a:r>
            <a:endParaRPr lang="sv-SE" sz="65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800" dirty="0"/>
              <a:t>Transfer from datadriven ML </a:t>
            </a:r>
            <a:r>
              <a:rPr lang="sv-SE" sz="800" dirty="0" err="1"/>
              <a:t>development</a:t>
            </a:r>
            <a:r>
              <a:rPr lang="sv-SE" sz="800" dirty="0"/>
              <a:t> to </a:t>
            </a:r>
            <a:r>
              <a:rPr lang="sv-SE" sz="800" dirty="0" err="1"/>
              <a:t>algorithm</a:t>
            </a:r>
            <a:r>
              <a:rPr lang="sv-SE" sz="800" dirty="0"/>
              <a:t> </a:t>
            </a:r>
            <a:r>
              <a:rPr lang="sv-SE" sz="800" dirty="0" err="1"/>
              <a:t>development</a:t>
            </a:r>
            <a:r>
              <a:rPr lang="sv-SE" sz="800" dirty="0"/>
              <a:t> </a:t>
            </a:r>
            <a:r>
              <a:rPr lang="sv-SE" sz="800" dirty="0" err="1"/>
              <a:t>using</a:t>
            </a:r>
            <a:r>
              <a:rPr lang="sv-SE" sz="800" dirty="0"/>
              <a:t> AI </a:t>
            </a:r>
            <a:r>
              <a:rPr lang="sv-SE" sz="800" dirty="0" err="1"/>
              <a:t>functionality</a:t>
            </a:r>
            <a:endParaRPr lang="sv-SE" sz="800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814AC-5C58-6F41-8AD0-6337A592CAB2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1604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650" dirty="0"/>
              <a:t>Full automation focus, </a:t>
            </a:r>
            <a:r>
              <a:rPr lang="sv-SE" sz="650" dirty="0" err="1"/>
              <a:t>rather</a:t>
            </a:r>
            <a:r>
              <a:rPr lang="sv-SE" sz="650" dirty="0"/>
              <a:t> </a:t>
            </a:r>
            <a:r>
              <a:rPr lang="sv-SE" sz="650" dirty="0" err="1"/>
              <a:t>than</a:t>
            </a:r>
            <a:r>
              <a:rPr lang="sv-SE" sz="650" dirty="0"/>
              <a:t> HF focus </a:t>
            </a:r>
          </a:p>
          <a:p>
            <a:pPr lvl="0"/>
            <a:r>
              <a:rPr lang="sv-SE" sz="650" dirty="0"/>
              <a:t>New </a:t>
            </a:r>
            <a:r>
              <a:rPr lang="sv-SE" sz="650" dirty="0" err="1"/>
              <a:t>ways</a:t>
            </a:r>
            <a:r>
              <a:rPr lang="sv-SE" sz="650" dirty="0"/>
              <a:t> </a:t>
            </a:r>
            <a:r>
              <a:rPr lang="sv-SE" sz="650" dirty="0" err="1"/>
              <a:t>of</a:t>
            </a:r>
            <a:r>
              <a:rPr lang="sv-SE" sz="650" dirty="0"/>
              <a:t> </a:t>
            </a:r>
            <a:r>
              <a:rPr lang="sv-SE" sz="650" dirty="0" err="1"/>
              <a:t>working</a:t>
            </a:r>
            <a:endParaRPr lang="sv-SE" sz="650" dirty="0"/>
          </a:p>
          <a:p>
            <a:pPr lvl="0"/>
            <a:r>
              <a:rPr lang="sv-SE" sz="650" dirty="0"/>
              <a:t>Small and </a:t>
            </a:r>
            <a:r>
              <a:rPr lang="sv-SE" sz="650" dirty="0" err="1"/>
              <a:t>dedicated</a:t>
            </a:r>
            <a:r>
              <a:rPr lang="sv-SE" sz="650" dirty="0"/>
              <a:t> </a:t>
            </a:r>
            <a:r>
              <a:rPr lang="sv-SE" sz="650" dirty="0" err="1"/>
              <a:t>development</a:t>
            </a:r>
            <a:r>
              <a:rPr lang="sv-SE" sz="650" dirty="0"/>
              <a:t> team</a:t>
            </a:r>
          </a:p>
          <a:p>
            <a:pPr lvl="0"/>
            <a:r>
              <a:rPr lang="sv-SE" sz="650" dirty="0" err="1"/>
              <a:t>Agile</a:t>
            </a:r>
            <a:r>
              <a:rPr lang="sv-SE" sz="650" dirty="0"/>
              <a:t>, design </a:t>
            </a:r>
            <a:r>
              <a:rPr lang="sv-SE" sz="650" dirty="0" err="1"/>
              <a:t>thinking</a:t>
            </a:r>
            <a:r>
              <a:rPr lang="sv-SE" sz="650" dirty="0"/>
              <a:t> </a:t>
            </a:r>
            <a:r>
              <a:rPr lang="sv-SE" sz="650" dirty="0" err="1"/>
              <a:t>methodology</a:t>
            </a:r>
            <a:r>
              <a:rPr lang="sv-SE" sz="650" dirty="0"/>
              <a:t>, minimum </a:t>
            </a:r>
            <a:r>
              <a:rPr lang="sv-SE" sz="650" dirty="0" err="1"/>
              <a:t>viable</a:t>
            </a:r>
            <a:r>
              <a:rPr lang="sv-SE" sz="650" dirty="0"/>
              <a:t> </a:t>
            </a:r>
            <a:r>
              <a:rPr lang="sv-SE" sz="650" dirty="0" err="1"/>
              <a:t>product</a:t>
            </a:r>
            <a:endParaRPr lang="sv-SE" sz="650" dirty="0"/>
          </a:p>
          <a:p>
            <a:pPr lvl="0"/>
            <a:r>
              <a:rPr lang="sv-SE" sz="650" dirty="0"/>
              <a:t>”</a:t>
            </a:r>
            <a:r>
              <a:rPr lang="sv-SE" sz="650" dirty="0" err="1"/>
              <a:t>Safetycase</a:t>
            </a:r>
            <a:r>
              <a:rPr lang="sv-SE" sz="650" dirty="0"/>
              <a:t> </a:t>
            </a:r>
            <a:r>
              <a:rPr lang="sv-SE" sz="650" dirty="0" err="1"/>
              <a:t>enabled</a:t>
            </a:r>
            <a:r>
              <a:rPr lang="sv-SE" sz="650" dirty="0"/>
              <a:t>” </a:t>
            </a:r>
            <a:r>
              <a:rPr lang="sv-SE" sz="650" dirty="0" err="1"/>
              <a:t>development</a:t>
            </a:r>
            <a:r>
              <a:rPr lang="sv-SE" sz="650" dirty="0"/>
              <a:t> </a:t>
            </a:r>
            <a:r>
              <a:rPr lang="sv-SE" sz="650" dirty="0" err="1"/>
              <a:t>through</a:t>
            </a:r>
            <a:r>
              <a:rPr lang="sv-SE" sz="650" dirty="0"/>
              <a:t> </a:t>
            </a:r>
            <a:r>
              <a:rPr lang="sv-SE" sz="650" dirty="0" err="1"/>
              <a:t>explainable</a:t>
            </a:r>
            <a:r>
              <a:rPr lang="sv-SE" sz="650" dirty="0"/>
              <a:t> AI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814AC-5C58-6F41-8AD0-6337A592CAB2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1947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sv-SE" sz="650" dirty="0"/>
              <a:t>4D </a:t>
            </a:r>
            <a:r>
              <a:rPr lang="sv-SE" sz="650" dirty="0" err="1"/>
              <a:t>chess</a:t>
            </a:r>
            <a:endParaRPr lang="sv-SE" sz="650" dirty="0"/>
          </a:p>
          <a:p>
            <a:pPr lvl="1"/>
            <a:r>
              <a:rPr lang="sv-SE" sz="650" dirty="0" err="1"/>
              <a:t>Model</a:t>
            </a:r>
            <a:r>
              <a:rPr lang="sv-SE" sz="650" dirty="0"/>
              <a:t> </a:t>
            </a:r>
            <a:r>
              <a:rPr lang="sv-SE" sz="650" dirty="0" err="1"/>
              <a:t>forecasts</a:t>
            </a:r>
            <a:r>
              <a:rPr lang="sv-SE" sz="650" dirty="0"/>
              <a:t> </a:t>
            </a:r>
            <a:r>
              <a:rPr lang="sv-SE" sz="650" dirty="0" err="1"/>
              <a:t>airspace</a:t>
            </a:r>
            <a:r>
              <a:rPr lang="sv-SE" sz="650" dirty="0"/>
              <a:t> in </a:t>
            </a:r>
            <a:r>
              <a:rPr lang="sv-SE" sz="650" dirty="0" err="1"/>
              <a:t>future</a:t>
            </a:r>
            <a:endParaRPr lang="sv-SE" sz="650" dirty="0"/>
          </a:p>
          <a:p>
            <a:pPr lvl="1"/>
            <a:r>
              <a:rPr lang="sv-SE" sz="650" dirty="0" err="1"/>
              <a:t>Rule</a:t>
            </a:r>
            <a:r>
              <a:rPr lang="sv-SE" sz="650" dirty="0"/>
              <a:t> </a:t>
            </a:r>
            <a:r>
              <a:rPr lang="sv-SE" sz="650" dirty="0" err="1"/>
              <a:t>based</a:t>
            </a:r>
            <a:r>
              <a:rPr lang="sv-SE" sz="650" dirty="0"/>
              <a:t> </a:t>
            </a:r>
            <a:r>
              <a:rPr lang="sv-SE" sz="650" dirty="0" err="1"/>
              <a:t>course</a:t>
            </a:r>
            <a:r>
              <a:rPr lang="sv-SE" sz="650" dirty="0"/>
              <a:t> </a:t>
            </a:r>
            <a:r>
              <a:rPr lang="sv-SE" sz="650" dirty="0" err="1"/>
              <a:t>of</a:t>
            </a:r>
            <a:r>
              <a:rPr lang="sv-SE" sz="650" dirty="0"/>
              <a:t> action </a:t>
            </a:r>
            <a:r>
              <a:rPr lang="sv-SE" sz="650" dirty="0" err="1"/>
              <a:t>recommendation</a:t>
            </a:r>
            <a:r>
              <a:rPr lang="sv-SE" sz="650" dirty="0"/>
              <a:t> </a:t>
            </a:r>
            <a:r>
              <a:rPr lang="sv-SE" sz="650" dirty="0" err="1"/>
              <a:t>based</a:t>
            </a:r>
            <a:r>
              <a:rPr lang="sv-SE" sz="650" dirty="0"/>
              <a:t> on </a:t>
            </a:r>
            <a:r>
              <a:rPr lang="sv-SE" sz="650" dirty="0" err="1"/>
              <a:t>aircraft</a:t>
            </a:r>
            <a:r>
              <a:rPr lang="sv-SE" sz="650" dirty="0"/>
              <a:t> </a:t>
            </a:r>
            <a:r>
              <a:rPr lang="sv-SE" sz="650" dirty="0" err="1"/>
              <a:t>characteristics</a:t>
            </a:r>
            <a:endParaRPr lang="sv-SE" sz="650" dirty="0"/>
          </a:p>
          <a:p>
            <a:pPr lvl="1"/>
            <a:r>
              <a:rPr lang="sv-SE" sz="650" dirty="0"/>
              <a:t>”Bring back to </a:t>
            </a:r>
            <a:r>
              <a:rPr lang="sv-SE" sz="650" dirty="0" err="1"/>
              <a:t>course</a:t>
            </a:r>
            <a:r>
              <a:rPr lang="sv-SE" sz="650" dirty="0"/>
              <a:t>” </a:t>
            </a:r>
            <a:r>
              <a:rPr lang="sv-SE" sz="650" dirty="0" err="1"/>
              <a:t>functionality</a:t>
            </a:r>
            <a:endParaRPr lang="sv-SE" sz="650" dirty="0"/>
          </a:p>
          <a:p>
            <a:pPr lvl="1"/>
            <a:r>
              <a:rPr lang="sv-SE" sz="650" dirty="0" err="1"/>
              <a:t>Successful</a:t>
            </a:r>
            <a:r>
              <a:rPr lang="sv-SE" sz="650" dirty="0"/>
              <a:t> separation as </a:t>
            </a:r>
            <a:r>
              <a:rPr lang="sv-SE" sz="650" dirty="0" err="1"/>
              <a:t>well</a:t>
            </a:r>
            <a:r>
              <a:rPr lang="sv-SE" sz="650" dirty="0"/>
              <a:t> as </a:t>
            </a:r>
            <a:r>
              <a:rPr lang="sv-SE" sz="650" dirty="0" err="1"/>
              <a:t>safe</a:t>
            </a:r>
            <a:r>
              <a:rPr lang="sv-SE" sz="650" dirty="0"/>
              <a:t> and </a:t>
            </a:r>
            <a:r>
              <a:rPr lang="sv-SE" sz="650" dirty="0" err="1"/>
              <a:t>efficient</a:t>
            </a:r>
            <a:r>
              <a:rPr lang="sv-SE" sz="650" dirty="0"/>
              <a:t> </a:t>
            </a:r>
            <a:r>
              <a:rPr lang="sv-SE" sz="650" dirty="0" err="1"/>
              <a:t>control</a:t>
            </a:r>
            <a:endParaRPr lang="sv-SE" sz="650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814AC-5C58-6F41-8AD0-6337A592CAB2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6282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650" dirty="0" err="1"/>
              <a:t>Continue</a:t>
            </a:r>
            <a:r>
              <a:rPr lang="sv-SE" sz="650" dirty="0"/>
              <a:t> to </a:t>
            </a:r>
            <a:r>
              <a:rPr lang="sv-SE" sz="650" dirty="0" err="1"/>
              <a:t>increase</a:t>
            </a:r>
            <a:r>
              <a:rPr lang="sv-SE" sz="650" dirty="0"/>
              <a:t> </a:t>
            </a:r>
            <a:r>
              <a:rPr lang="sv-SE" sz="650" dirty="0" err="1"/>
              <a:t>complexity</a:t>
            </a:r>
            <a:endParaRPr lang="sv-SE" sz="650" dirty="0"/>
          </a:p>
          <a:p>
            <a:pPr lvl="0"/>
            <a:r>
              <a:rPr lang="sv-SE" sz="650" dirty="0" err="1"/>
              <a:t>Continued</a:t>
            </a:r>
            <a:r>
              <a:rPr lang="sv-SE" sz="650" dirty="0"/>
              <a:t> focus on full automation </a:t>
            </a:r>
            <a:r>
              <a:rPr lang="sv-SE" sz="650" dirty="0" err="1"/>
              <a:t>but</a:t>
            </a:r>
            <a:r>
              <a:rPr lang="sv-SE" sz="650" dirty="0"/>
              <a:t> </a:t>
            </a:r>
            <a:r>
              <a:rPr lang="sv-SE" sz="650" dirty="0" err="1"/>
              <a:t>with</a:t>
            </a:r>
            <a:r>
              <a:rPr lang="sv-SE" sz="650" dirty="0"/>
              <a:t> HMI </a:t>
            </a:r>
            <a:r>
              <a:rPr lang="sv-SE" sz="650" dirty="0" err="1"/>
              <a:t>aspects</a:t>
            </a:r>
            <a:r>
              <a:rPr lang="sv-SE" sz="650" dirty="0"/>
              <a:t> in mind</a:t>
            </a:r>
          </a:p>
          <a:p>
            <a:pPr lvl="0"/>
            <a:r>
              <a:rPr lang="sv-SE" sz="650" dirty="0" err="1"/>
              <a:t>Iterative</a:t>
            </a:r>
            <a:r>
              <a:rPr lang="sv-SE" sz="650" dirty="0"/>
              <a:t>/</a:t>
            </a:r>
            <a:r>
              <a:rPr lang="sv-SE" sz="650" dirty="0" err="1"/>
              <a:t>agile</a:t>
            </a:r>
            <a:r>
              <a:rPr lang="sv-SE" sz="650" dirty="0"/>
              <a:t> </a:t>
            </a:r>
            <a:r>
              <a:rPr lang="sv-SE" sz="650" dirty="0" err="1"/>
              <a:t>development</a:t>
            </a:r>
            <a:r>
              <a:rPr lang="sv-SE" sz="650" dirty="0"/>
              <a:t>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814AC-5C58-6F41-8AD0-6337A592CAB2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3962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814AC-5C58-6F41-8AD0-6337A592CAB2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4725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4"/>
          <p:cNvSpPr>
            <a:spLocks noGrp="1"/>
          </p:cNvSpPr>
          <p:nvPr>
            <p:ph type="pic" sz="quarter" idx="10"/>
          </p:nvPr>
        </p:nvSpPr>
        <p:spPr>
          <a:xfrm>
            <a:off x="-2" y="682625"/>
            <a:ext cx="3463625" cy="3998913"/>
          </a:xfrm>
        </p:spPr>
        <p:txBody>
          <a:bodyPr/>
          <a:lstStyle/>
          <a:p>
            <a:r>
              <a:rPr lang="sv-SE"/>
              <a:t>Dra bilden till platshållaren eller klicka på ikonen för att lägga till den</a:t>
            </a:r>
            <a:endParaRPr lang="sv-SE" dirty="0"/>
          </a:p>
        </p:txBody>
      </p:sp>
      <p:sp>
        <p:nvSpPr>
          <p:cNvPr id="6" name="Rektangel med rundade hörn 5"/>
          <p:cNvSpPr/>
          <p:nvPr userDrawn="1"/>
        </p:nvSpPr>
        <p:spPr>
          <a:xfrm>
            <a:off x="3341111" y="2022122"/>
            <a:ext cx="6171189" cy="1783645"/>
          </a:xfrm>
          <a:prstGeom prst="roundRect">
            <a:avLst>
              <a:gd name="adj" fmla="val 487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 algn="l"/>
            <a:r>
              <a:rPr lang="sv-SE" sz="36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3623" y="2022122"/>
            <a:ext cx="6048677" cy="1790347"/>
          </a:xfrm>
          <a:prstGeom prst="rect">
            <a:avLst/>
          </a:prstGeom>
        </p:spPr>
      </p:pic>
      <p:sp>
        <p:nvSpPr>
          <p:cNvPr id="8" name="TextBox 3"/>
          <p:cNvSpPr txBox="1"/>
          <p:nvPr userDrawn="1"/>
        </p:nvSpPr>
        <p:spPr>
          <a:xfrm>
            <a:off x="-28879" y="-1197627"/>
            <a:ext cx="9144000" cy="1200329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NY</a:t>
            </a:r>
            <a:r>
              <a:rPr lang="sv-SE" sz="1200" baseline="0" noProof="0" dirty="0">
                <a:solidFill>
                  <a:schemeClr val="tx1"/>
                </a:solidFill>
              </a:rPr>
              <a:t> POWERPOINTMALL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Ny inledningssida med samlad information om </a:t>
            </a:r>
            <a:r>
              <a:rPr lang="sv-SE" sz="1200" b="1" i="1" baseline="0" noProof="0" dirty="0" err="1">
                <a:solidFill>
                  <a:schemeClr val="tx1"/>
                </a:solidFill>
              </a:rPr>
              <a:t>föredagshållare</a:t>
            </a:r>
            <a:r>
              <a:rPr lang="sv-SE" sz="1200" b="1" i="1" baseline="0" noProof="0" dirty="0">
                <a:solidFill>
                  <a:schemeClr val="tx1"/>
                </a:solidFill>
              </a:rPr>
              <a:t>, tema på föredraget samt bildruta för egen anpassning av foto som följer temat för föredraget. </a:t>
            </a:r>
            <a:r>
              <a:rPr lang="sv-SE" sz="1200" b="1" i="1" baseline="0" noProof="0" dirty="0" err="1">
                <a:solidFill>
                  <a:schemeClr val="tx1"/>
                </a:solidFill>
              </a:rPr>
              <a:t>Bildbank</a:t>
            </a:r>
            <a:r>
              <a:rPr lang="sv-SE" sz="1200" b="1" i="1" baseline="0" noProof="0" dirty="0">
                <a:solidFill>
                  <a:schemeClr val="tx1"/>
                </a:solidFill>
              </a:rPr>
              <a:t> med färdiga format </a:t>
            </a:r>
            <a:r>
              <a:rPr lang="mr-IN" sz="1200" b="1" i="1" baseline="0" noProof="0" dirty="0">
                <a:solidFill>
                  <a:schemeClr val="tx1"/>
                </a:solidFill>
              </a:rPr>
              <a:t>–</a:t>
            </a:r>
            <a:r>
              <a:rPr lang="sv-SE" sz="1200" b="1" i="1" baseline="0" noProof="0" dirty="0">
                <a:solidFill>
                  <a:schemeClr val="tx1"/>
                </a:solidFill>
              </a:rPr>
              <a:t> se särskild mapp på R-disken med bildbibliotek för presentationer. 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Format: 16:9 (</a:t>
            </a:r>
            <a:r>
              <a:rPr lang="sv-SE" sz="1200" baseline="0" noProof="0" dirty="0" err="1">
                <a:solidFill>
                  <a:schemeClr val="tx1"/>
                </a:solidFill>
              </a:rPr>
              <a:t>widescreen</a:t>
            </a:r>
            <a:r>
              <a:rPr lang="sv-SE" sz="1200" baseline="0" noProof="0" dirty="0">
                <a:solidFill>
                  <a:schemeClr val="tx1"/>
                </a:solidFill>
              </a:rPr>
              <a:t>) för att passa nya datorskärmar, projektorer och motsvara </a:t>
            </a:r>
            <a:r>
              <a:rPr lang="sv-SE" sz="1200" baseline="0" noProof="0" dirty="0" err="1">
                <a:solidFill>
                  <a:schemeClr val="tx1"/>
                </a:solidFill>
              </a:rPr>
              <a:t>filmformat</a:t>
            </a:r>
            <a:r>
              <a:rPr lang="sv-SE" sz="1200" baseline="0" noProof="0" dirty="0">
                <a:solidFill>
                  <a:schemeClr val="tx1"/>
                </a:solidFill>
              </a:rPr>
              <a:t>.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Mallen finns i LFVs nya färger och kan användas fritt oberoende av område. Blanda dock inte fler än 2 färger + svart per bild (gäller ej diagram).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Färger: I färgpaletten är LFVs färger fördefinierade i </a:t>
            </a:r>
            <a:r>
              <a:rPr lang="sv-SE" sz="1200" baseline="0" noProof="0" dirty="0" err="1">
                <a:solidFill>
                  <a:schemeClr val="tx1"/>
                </a:solidFill>
              </a:rPr>
              <a:t>toppraden</a:t>
            </a:r>
            <a:r>
              <a:rPr lang="sv-SE" sz="1200" baseline="0" noProof="0" dirty="0">
                <a:solidFill>
                  <a:schemeClr val="tx1"/>
                </a:solidFill>
              </a:rPr>
              <a:t> och toningar följer vertikalt under respektive färg. Använd enbart dessa.</a:t>
            </a:r>
            <a:endParaRPr lang="sv-SE" sz="1200" noProof="0" dirty="0">
              <a:solidFill>
                <a:schemeClr val="tx1"/>
              </a:solidFill>
            </a:endParaRPr>
          </a:p>
        </p:txBody>
      </p:sp>
      <p:sp>
        <p:nvSpPr>
          <p:cNvPr id="12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textruta 12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bg2"/>
                </a:solidFill>
              </a:rPr>
              <a:t>©LFV</a:t>
            </a:r>
          </a:p>
        </p:txBody>
      </p:sp>
      <p:sp>
        <p:nvSpPr>
          <p:cNvPr id="14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1" hasCustomPrompt="1"/>
          </p:nvPr>
        </p:nvSpPr>
        <p:spPr>
          <a:xfrm>
            <a:off x="3578626" y="1265238"/>
            <a:ext cx="5197074" cy="757237"/>
          </a:xfrm>
        </p:spPr>
        <p:txBody>
          <a:bodyPr bIns="36000" anchor="b" anchorCtr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400" cap="all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SKRIV FÖRNAMN EFTERNAMN, TITEL HÄR </a:t>
            </a:r>
            <a:br>
              <a:rPr lang="sv-SE" dirty="0"/>
            </a:br>
            <a:r>
              <a:rPr lang="sv-SE" dirty="0"/>
              <a:t>max 2 rader</a:t>
            </a:r>
          </a:p>
        </p:txBody>
      </p:sp>
      <p:sp>
        <p:nvSpPr>
          <p:cNvPr id="17" name="Platshållare för text 9"/>
          <p:cNvSpPr>
            <a:spLocks noGrp="1"/>
          </p:cNvSpPr>
          <p:nvPr>
            <p:ph type="body" sz="quarter" idx="12" hasCustomPrompt="1"/>
          </p:nvPr>
        </p:nvSpPr>
        <p:spPr>
          <a:xfrm>
            <a:off x="3578626" y="3793951"/>
            <a:ext cx="4522306" cy="632706"/>
          </a:xfrm>
        </p:spPr>
        <p:txBody>
          <a:bodyPr bIns="72000" anchor="t" anchorCtr="0">
            <a:normAutofit/>
          </a:bodyPr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fld id="{4FD8E514-0821-AC4E-818C-82740F5BB0A1}" type="datetime4">
              <a:rPr lang="sv-SE" smtClean="0"/>
              <a:t>19 mars 2021</a:t>
            </a:fld>
            <a:endParaRPr lang="sv-SE" dirty="0"/>
          </a:p>
        </p:txBody>
      </p:sp>
      <p:sp>
        <p:nvSpPr>
          <p:cNvPr id="20" name="textruta 19"/>
          <p:cNvSpPr txBox="1"/>
          <p:nvPr userDrawn="1"/>
        </p:nvSpPr>
        <p:spPr>
          <a:xfrm>
            <a:off x="-2" y="4931458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bg2"/>
                </a:solidFill>
              </a:rPr>
              <a:t>©LFV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3" hasCustomPrompt="1"/>
          </p:nvPr>
        </p:nvSpPr>
        <p:spPr>
          <a:xfrm>
            <a:off x="3578626" y="2451013"/>
            <a:ext cx="5189565" cy="914400"/>
          </a:xfrm>
        </p:spPr>
        <p:txBody>
          <a:bodyPr lIns="72000" tIns="0" bIns="0" anchor="ctr" anchorCtr="0">
            <a:noAutofit/>
          </a:bodyPr>
          <a:lstStyle>
            <a:lvl1pPr marL="0" indent="0">
              <a:lnSpc>
                <a:spcPts val="2460"/>
              </a:lnSpc>
              <a:buNone/>
              <a:defRPr sz="2800" cap="all" baseline="0">
                <a:solidFill>
                  <a:schemeClr val="bg1"/>
                </a:solidFill>
              </a:defRPr>
            </a:lvl1pPr>
            <a:lvl2pPr marL="457200" indent="0">
              <a:lnSpc>
                <a:spcPts val="2460"/>
              </a:lnSpc>
              <a:buNone/>
              <a:defRPr sz="2800" cap="all" baseline="0">
                <a:solidFill>
                  <a:schemeClr val="bg1"/>
                </a:solidFill>
              </a:defRPr>
            </a:lvl2pPr>
            <a:lvl3pPr marL="914400" indent="0">
              <a:lnSpc>
                <a:spcPts val="2460"/>
              </a:lnSpc>
              <a:buNone/>
              <a:defRPr sz="2800" cap="all" baseline="0">
                <a:solidFill>
                  <a:schemeClr val="bg1"/>
                </a:solidFill>
              </a:defRPr>
            </a:lvl3pPr>
            <a:lvl4pPr marL="1371600" indent="0">
              <a:lnSpc>
                <a:spcPts val="2460"/>
              </a:lnSpc>
              <a:buNone/>
              <a:defRPr sz="2800" cap="all" baseline="0">
                <a:solidFill>
                  <a:schemeClr val="bg1"/>
                </a:solidFill>
              </a:defRPr>
            </a:lvl4pPr>
            <a:lvl5pPr marL="1828800" indent="0">
              <a:lnSpc>
                <a:spcPts val="2460"/>
              </a:lnSpc>
              <a:buNone/>
              <a:defRPr sz="28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SKRIV PRESENTATIONENS TEMA HÄR </a:t>
            </a:r>
            <a:br>
              <a:rPr lang="sv-SE" dirty="0"/>
            </a:br>
            <a:r>
              <a:rPr lang="sv-SE" dirty="0"/>
              <a:t>max 3 rader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FEMASDFASDFSF</a:t>
            </a:r>
          </a:p>
        </p:txBody>
      </p:sp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Avsnittsrubri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 hasCustomPrompt="1"/>
          </p:nvPr>
        </p:nvSpPr>
        <p:spPr>
          <a:xfrm>
            <a:off x="0" y="2216005"/>
            <a:ext cx="9144000" cy="1021556"/>
          </a:xfrm>
        </p:spPr>
        <p:txBody>
          <a:bodyPr anchor="ctr" anchorCtr="0">
            <a:noAutofit/>
          </a:bodyPr>
          <a:lstStyle>
            <a:lvl1pPr algn="ctr"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8" name="TextBox 4"/>
          <p:cNvSpPr txBox="1"/>
          <p:nvPr userDrawn="1"/>
        </p:nvSpPr>
        <p:spPr>
          <a:xfrm>
            <a:off x="0" y="-6463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KAPITELINDELNING</a:t>
            </a:r>
          </a:p>
          <a:p>
            <a:r>
              <a:rPr lang="sv-SE" sz="1200" noProof="0" dirty="0">
                <a:solidFill>
                  <a:schemeClr val="tx1"/>
                </a:solidFill>
              </a:rPr>
              <a:t>Används då du vill markera</a:t>
            </a:r>
            <a:r>
              <a:rPr lang="sv-SE" sz="1200" baseline="0" noProof="0" dirty="0">
                <a:solidFill>
                  <a:schemeClr val="tx1"/>
                </a:solidFill>
              </a:rPr>
              <a:t> när en ny del I presentationen inleds. Bilden går även bra att använda för </a:t>
            </a:r>
            <a:r>
              <a:rPr lang="sv-SE" sz="1200" noProof="0" dirty="0">
                <a:solidFill>
                  <a:schemeClr val="tx1"/>
                </a:solidFill>
              </a:rPr>
              <a:t>ett kort</a:t>
            </a:r>
            <a:r>
              <a:rPr lang="sv-SE" sz="1200" baseline="0" noProof="0" dirty="0">
                <a:solidFill>
                  <a:schemeClr val="tx1"/>
                </a:solidFill>
              </a:rPr>
              <a:t> citat, en fråga eller en siffra att diskutera runt. VIKTIGT! ENBART VERSALER.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textruta 11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©LFV</a:t>
            </a:r>
          </a:p>
        </p:txBody>
      </p:sp>
      <p:sp>
        <p:nvSpPr>
          <p:cNvPr id="1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sv-SE" dirty="0"/>
              <a:t>Skapat av: [Förnamn Efternamn - Avdelning] Dokumentnummer: [D-2017-xxxxxx] Version: [xx.00] Ev. sekretess Datum: [YY-MM-DD] </a:t>
            </a:r>
          </a:p>
        </p:txBody>
      </p:sp>
      <p:pic>
        <p:nvPicPr>
          <p:cNvPr id="10" name="Bildobjekt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0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Avsnittsrubri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 hasCustomPrompt="1"/>
          </p:nvPr>
        </p:nvSpPr>
        <p:spPr>
          <a:xfrm>
            <a:off x="0" y="2216005"/>
            <a:ext cx="9144000" cy="1021556"/>
          </a:xfrm>
        </p:spPr>
        <p:txBody>
          <a:bodyPr anchor="ctr" anchorCtr="0">
            <a:noAutofit/>
          </a:bodyPr>
          <a:lstStyle>
            <a:lvl1pPr algn="ctr"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8" name="TextBox 4"/>
          <p:cNvSpPr txBox="1"/>
          <p:nvPr userDrawn="1"/>
        </p:nvSpPr>
        <p:spPr>
          <a:xfrm>
            <a:off x="0" y="-6463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KAPITELINDELNING</a:t>
            </a:r>
          </a:p>
          <a:p>
            <a:r>
              <a:rPr lang="sv-SE" sz="1200" noProof="0" dirty="0">
                <a:solidFill>
                  <a:schemeClr val="tx1"/>
                </a:solidFill>
              </a:rPr>
              <a:t>Används då du vill markera</a:t>
            </a:r>
            <a:r>
              <a:rPr lang="sv-SE" sz="1200" baseline="0" noProof="0" dirty="0">
                <a:solidFill>
                  <a:schemeClr val="tx1"/>
                </a:solidFill>
              </a:rPr>
              <a:t> när en ny del I presentationen inleds. Bilden går även bra att använda för </a:t>
            </a:r>
            <a:r>
              <a:rPr lang="sv-SE" sz="1200" noProof="0" dirty="0">
                <a:solidFill>
                  <a:schemeClr val="tx1"/>
                </a:solidFill>
              </a:rPr>
              <a:t>ett kort</a:t>
            </a:r>
            <a:r>
              <a:rPr lang="sv-SE" sz="1200" baseline="0" noProof="0" dirty="0">
                <a:solidFill>
                  <a:schemeClr val="tx1"/>
                </a:solidFill>
              </a:rPr>
              <a:t> citat, en fråga eller en siffra att diskutera runt. VIKTIGT! ENBART VERSALER.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textruta 11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©LFV</a:t>
            </a:r>
          </a:p>
        </p:txBody>
      </p:sp>
      <p:sp>
        <p:nvSpPr>
          <p:cNvPr id="1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pic>
        <p:nvPicPr>
          <p:cNvPr id="10" name="Bildobjekt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Avsnittsrubri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 hasCustomPrompt="1"/>
          </p:nvPr>
        </p:nvSpPr>
        <p:spPr>
          <a:xfrm>
            <a:off x="0" y="2216005"/>
            <a:ext cx="9144000" cy="1021556"/>
          </a:xfrm>
        </p:spPr>
        <p:txBody>
          <a:bodyPr anchor="ctr" anchorCtr="0">
            <a:noAutofit/>
          </a:bodyPr>
          <a:lstStyle>
            <a:lvl1pPr algn="ctr"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8" name="TextBox 4"/>
          <p:cNvSpPr txBox="1"/>
          <p:nvPr userDrawn="1"/>
        </p:nvSpPr>
        <p:spPr>
          <a:xfrm>
            <a:off x="0" y="-6463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KAPITELINDELNING</a:t>
            </a:r>
          </a:p>
          <a:p>
            <a:r>
              <a:rPr lang="sv-SE" sz="1200" noProof="0" dirty="0">
                <a:solidFill>
                  <a:schemeClr val="tx1"/>
                </a:solidFill>
              </a:rPr>
              <a:t>Används då du vill markera</a:t>
            </a:r>
            <a:r>
              <a:rPr lang="sv-SE" sz="1200" baseline="0" noProof="0" dirty="0">
                <a:solidFill>
                  <a:schemeClr val="tx1"/>
                </a:solidFill>
              </a:rPr>
              <a:t> när en ny del I presentationen inleds. Bilden går även bra att använda för </a:t>
            </a:r>
            <a:r>
              <a:rPr lang="sv-SE" sz="1200" noProof="0" dirty="0">
                <a:solidFill>
                  <a:schemeClr val="tx1"/>
                </a:solidFill>
              </a:rPr>
              <a:t>ett kort</a:t>
            </a:r>
            <a:r>
              <a:rPr lang="sv-SE" sz="1200" baseline="0" noProof="0" dirty="0">
                <a:solidFill>
                  <a:schemeClr val="tx1"/>
                </a:solidFill>
              </a:rPr>
              <a:t> citat, en fråga eller en siffra att diskutera runt. VIKTIGT! ENBART VERSALER.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textruta 11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©LFV</a:t>
            </a:r>
          </a:p>
        </p:txBody>
      </p:sp>
      <p:sp>
        <p:nvSpPr>
          <p:cNvPr id="1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pic>
        <p:nvPicPr>
          <p:cNvPr id="10" name="Bildobjekt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Avsnittsrubri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 hasCustomPrompt="1"/>
          </p:nvPr>
        </p:nvSpPr>
        <p:spPr>
          <a:xfrm>
            <a:off x="0" y="2216005"/>
            <a:ext cx="9144000" cy="1021556"/>
          </a:xfrm>
        </p:spPr>
        <p:txBody>
          <a:bodyPr anchor="ctr" anchorCtr="0">
            <a:noAutofit/>
          </a:bodyPr>
          <a:lstStyle>
            <a:lvl1pPr algn="ctr"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8" name="TextBox 4"/>
          <p:cNvSpPr txBox="1"/>
          <p:nvPr userDrawn="1"/>
        </p:nvSpPr>
        <p:spPr>
          <a:xfrm>
            <a:off x="0" y="-6463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KAPITELINDELNING</a:t>
            </a:r>
          </a:p>
          <a:p>
            <a:r>
              <a:rPr lang="sv-SE" sz="1200" noProof="0" dirty="0">
                <a:solidFill>
                  <a:schemeClr val="tx1"/>
                </a:solidFill>
              </a:rPr>
              <a:t>Används då du vill markera</a:t>
            </a:r>
            <a:r>
              <a:rPr lang="sv-SE" sz="1200" baseline="0" noProof="0" dirty="0">
                <a:solidFill>
                  <a:schemeClr val="tx1"/>
                </a:solidFill>
              </a:rPr>
              <a:t> när en ny del I presentationen inleds. Bilden går även bra att använda för </a:t>
            </a:r>
            <a:r>
              <a:rPr lang="sv-SE" sz="1200" noProof="0" dirty="0">
                <a:solidFill>
                  <a:schemeClr val="tx1"/>
                </a:solidFill>
              </a:rPr>
              <a:t>ett kort</a:t>
            </a:r>
            <a:r>
              <a:rPr lang="sv-SE" sz="1200" baseline="0" noProof="0" dirty="0">
                <a:solidFill>
                  <a:schemeClr val="tx1"/>
                </a:solidFill>
              </a:rPr>
              <a:t> citat, en fråga eller en siffra att diskutera runt. VIKTIGT! ENBART VERSALER.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textruta 11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©LFV</a:t>
            </a:r>
          </a:p>
        </p:txBody>
      </p:sp>
      <p:sp>
        <p:nvSpPr>
          <p:cNvPr id="1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pic>
        <p:nvPicPr>
          <p:cNvPr id="10" name="Bildobjekt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Avsnittsrubri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 hasCustomPrompt="1"/>
          </p:nvPr>
        </p:nvSpPr>
        <p:spPr>
          <a:xfrm>
            <a:off x="0" y="2216005"/>
            <a:ext cx="9144000" cy="1021556"/>
          </a:xfrm>
        </p:spPr>
        <p:txBody>
          <a:bodyPr anchor="ctr" anchorCtr="0">
            <a:noAutofit/>
          </a:bodyPr>
          <a:lstStyle>
            <a:lvl1pPr algn="ctr"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8" name="TextBox 4"/>
          <p:cNvSpPr txBox="1"/>
          <p:nvPr userDrawn="1"/>
        </p:nvSpPr>
        <p:spPr>
          <a:xfrm>
            <a:off x="0" y="-6463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KAPITELINDELNING</a:t>
            </a:r>
          </a:p>
          <a:p>
            <a:r>
              <a:rPr lang="sv-SE" sz="1200" noProof="0" dirty="0">
                <a:solidFill>
                  <a:schemeClr val="tx1"/>
                </a:solidFill>
              </a:rPr>
              <a:t>Används då du vill markera</a:t>
            </a:r>
            <a:r>
              <a:rPr lang="sv-SE" sz="1200" baseline="0" noProof="0" dirty="0">
                <a:solidFill>
                  <a:schemeClr val="tx1"/>
                </a:solidFill>
              </a:rPr>
              <a:t> när en ny del I presentationen inleds. Bilden går även bra att använda för </a:t>
            </a:r>
            <a:r>
              <a:rPr lang="sv-SE" sz="1200" noProof="0" dirty="0">
                <a:solidFill>
                  <a:schemeClr val="tx1"/>
                </a:solidFill>
              </a:rPr>
              <a:t>ett kort</a:t>
            </a:r>
            <a:r>
              <a:rPr lang="sv-SE" sz="1200" baseline="0" noProof="0" dirty="0">
                <a:solidFill>
                  <a:schemeClr val="tx1"/>
                </a:solidFill>
              </a:rPr>
              <a:t> citat, en fråga eller en siffra att diskutera runt. VIKTIGT! ENBART VERSALER.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textruta 11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©LFV</a:t>
            </a:r>
          </a:p>
        </p:txBody>
      </p:sp>
      <p:sp>
        <p:nvSpPr>
          <p:cNvPr id="1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pic>
        <p:nvPicPr>
          <p:cNvPr id="10" name="Bildobjekt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Avsnitts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 hasCustomPrompt="1"/>
          </p:nvPr>
        </p:nvSpPr>
        <p:spPr>
          <a:xfrm>
            <a:off x="0" y="2216005"/>
            <a:ext cx="9144000" cy="1021556"/>
          </a:xfrm>
        </p:spPr>
        <p:txBody>
          <a:bodyPr anchor="ctr" anchorCtr="0">
            <a:noAutofit/>
          </a:bodyPr>
          <a:lstStyle>
            <a:lvl1pPr algn="ctr">
              <a:defRPr sz="3600" b="0" cap="all" baseline="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8" name="TextBox 4"/>
          <p:cNvSpPr txBox="1"/>
          <p:nvPr userDrawn="1"/>
        </p:nvSpPr>
        <p:spPr>
          <a:xfrm>
            <a:off x="0" y="-64633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KAPITELINDELNING</a:t>
            </a:r>
          </a:p>
          <a:p>
            <a:r>
              <a:rPr lang="sv-SE" sz="1200" noProof="0" dirty="0">
                <a:solidFill>
                  <a:schemeClr val="tx1"/>
                </a:solidFill>
              </a:rPr>
              <a:t>Används då du vill markera</a:t>
            </a:r>
            <a:r>
              <a:rPr lang="sv-SE" sz="1200" baseline="0" noProof="0" dirty="0">
                <a:solidFill>
                  <a:schemeClr val="tx1"/>
                </a:solidFill>
              </a:rPr>
              <a:t> när en ny del I presentationen inleds. Bilden går även bra att använda för </a:t>
            </a:r>
            <a:r>
              <a:rPr lang="sv-SE" sz="1200" noProof="0" dirty="0">
                <a:solidFill>
                  <a:schemeClr val="tx1"/>
                </a:solidFill>
              </a:rPr>
              <a:t>ett kort</a:t>
            </a:r>
            <a:r>
              <a:rPr lang="sv-SE" sz="1200" baseline="0" noProof="0" dirty="0">
                <a:solidFill>
                  <a:schemeClr val="tx1"/>
                </a:solidFill>
              </a:rPr>
              <a:t> citat, en fråga eller en siffra att diskutera runt. VIKTIGT! ENBART VERSALER.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textruta 11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©LFV</a:t>
            </a:r>
          </a:p>
        </p:txBody>
      </p:sp>
      <p:sp>
        <p:nvSpPr>
          <p:cNvPr id="1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pic>
        <p:nvPicPr>
          <p:cNvPr id="10" name="Bildobjekt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60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TextBox 5"/>
          <p:cNvSpPr txBox="1"/>
          <p:nvPr userDrawn="1"/>
        </p:nvSpPr>
        <p:spPr>
          <a:xfrm>
            <a:off x="0" y="-830997"/>
            <a:ext cx="7276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RUBRIK OCH INNEHÅLL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Rubrik – max 2 rader.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Innehåll – håll nere textmängden. Rekommenderat max 3–4 </a:t>
            </a:r>
            <a:r>
              <a:rPr lang="sv-SE" sz="1200" baseline="0" noProof="0" dirty="0" err="1">
                <a:solidFill>
                  <a:schemeClr val="tx1"/>
                </a:solidFill>
              </a:rPr>
              <a:t>bullits</a:t>
            </a:r>
            <a:r>
              <a:rPr lang="sv-SE" sz="1200" baseline="0" noProof="0" dirty="0">
                <a:solidFill>
                  <a:schemeClr val="tx1"/>
                </a:solidFill>
              </a:rPr>
              <a:t> per </a:t>
            </a:r>
            <a:r>
              <a:rPr lang="sv-SE" sz="1200" baseline="0" noProof="0" dirty="0" err="1">
                <a:solidFill>
                  <a:schemeClr val="tx1"/>
                </a:solidFill>
              </a:rPr>
              <a:t>slide</a:t>
            </a:r>
            <a:r>
              <a:rPr lang="sv-SE" sz="1200" baseline="0" noProof="0" dirty="0">
                <a:solidFill>
                  <a:schemeClr val="tx1"/>
                </a:solidFill>
              </a:rPr>
              <a:t>. Dela hellre upp på 2 separata </a:t>
            </a:r>
            <a:r>
              <a:rPr lang="sv-SE" sz="1200" baseline="0" noProof="0" dirty="0" err="1">
                <a:solidFill>
                  <a:schemeClr val="tx1"/>
                </a:solidFill>
              </a:rPr>
              <a:t>slides</a:t>
            </a:r>
            <a:r>
              <a:rPr lang="sv-SE" sz="1200" baseline="0" noProof="0" dirty="0">
                <a:solidFill>
                  <a:schemeClr val="tx1"/>
                </a:solidFill>
              </a:rPr>
              <a:t>. Tänk talarstöd och inte talarmanus.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1428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höger m underrubrik - färgfält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>
          <a:xfrm flipV="1">
            <a:off x="2709" y="0"/>
            <a:ext cx="454227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45026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buClr>
                <a:schemeClr val="accent1"/>
              </a:buCl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25257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FÄRGFÄLT</a:t>
            </a:r>
            <a:r>
              <a:rPr lang="sv-SE" sz="1200" baseline="0" noProof="0" dirty="0">
                <a:solidFill>
                  <a:schemeClr val="tx1"/>
                </a:solidFill>
              </a:rPr>
              <a:t> VÄNSTER / </a:t>
            </a:r>
            <a:r>
              <a:rPr lang="sv-SE" sz="1200" noProof="0" dirty="0">
                <a:solidFill>
                  <a:schemeClr val="tx1"/>
                </a:solidFill>
              </a:rPr>
              <a:t>TEXT</a:t>
            </a:r>
            <a:r>
              <a:rPr lang="sv-SE" sz="1200" baseline="0" noProof="0" dirty="0">
                <a:solidFill>
                  <a:schemeClr val="tx1"/>
                </a:solidFill>
              </a:rPr>
              <a:t> HÖGER </a:t>
            </a:r>
            <a:r>
              <a:rPr lang="sv-SE" sz="1200" b="1" baseline="0" noProof="0" dirty="0">
                <a:solidFill>
                  <a:schemeClr val="tx1"/>
                </a:solidFill>
              </a:rPr>
              <a:t>MED</a:t>
            </a:r>
            <a:r>
              <a:rPr lang="sv-SE" sz="1200" baseline="0" noProof="0" dirty="0">
                <a:solidFill>
                  <a:schemeClr val="tx1"/>
                </a:solidFill>
              </a:rPr>
              <a:t> 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Neutral bild för mindre textmängd med underrubrik. Rubrik, underrubrik och textinnehåll.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Text centreras i höjdled på sidan. Lämpligt för kortfattad information.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Det går att komplettera med minimal information i färgfältet I form av en vit siffra, frågetecken eller ikon i färgade rutan. 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Inga andra färger, grafer eller bilder får förekomma i färgfältet. 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textruta 11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bg2"/>
                </a:solidFill>
              </a:rPr>
              <a:t>©LFV</a:t>
            </a:r>
          </a:p>
        </p:txBody>
      </p:sp>
      <p:sp>
        <p:nvSpPr>
          <p:cNvPr id="18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1990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vänster med underrubrik - färgfält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>
          <a:xfrm flipV="1">
            <a:off x="4588213" y="0"/>
            <a:ext cx="4555787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57200" y="1151335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57200" y="1631156"/>
            <a:ext cx="4041775" cy="2963466"/>
          </a:xfrm>
        </p:spPr>
        <p:txBody>
          <a:bodyPr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buClr>
                <a:schemeClr val="accent1"/>
              </a:buCl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25257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FÄRGFÄLT HÖGER / TEXT</a:t>
            </a:r>
            <a:r>
              <a:rPr lang="sv-SE" sz="1200" baseline="0" noProof="0" dirty="0">
                <a:solidFill>
                  <a:schemeClr val="tx1"/>
                </a:solidFill>
              </a:rPr>
              <a:t> VÄNSTER </a:t>
            </a:r>
            <a:r>
              <a:rPr lang="sv-SE" sz="1200" b="1" baseline="0" noProof="0" dirty="0">
                <a:solidFill>
                  <a:schemeClr val="tx1"/>
                </a:solidFill>
              </a:rPr>
              <a:t>MED</a:t>
            </a:r>
            <a:r>
              <a:rPr lang="sv-SE" sz="1200" baseline="0" noProof="0" dirty="0">
                <a:solidFill>
                  <a:schemeClr val="tx1"/>
                </a:solidFill>
              </a:rPr>
              <a:t> 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Neutral bild för mindre textmängd med underrubrik. Rubrik, underrubrik och textinnehåll.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Text centreras i höjdled på sidan. Lämpligt för kortfattad information.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Det går att komplettera med minimal information i färgfältet I form av en vit siffra, frågetecken eller ikon i färgade rutan. 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Inga andra färger, grafer eller bilder får förekomma i färgfältet. </a:t>
            </a:r>
          </a:p>
        </p:txBody>
      </p:sp>
      <p:sp>
        <p:nvSpPr>
          <p:cNvPr id="17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9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pic>
        <p:nvPicPr>
          <p:cNvPr id="12" name="Bildobjekt 11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8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höger utan underrubrik - färgfält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>
          <a:xfrm flipV="1">
            <a:off x="2708" y="0"/>
            <a:ext cx="4563887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45026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307922"/>
            <a:ext cx="4041775" cy="3286700"/>
          </a:xfrm>
        </p:spPr>
        <p:txBody>
          <a:bodyPr anchor="ctr" anchorCtr="0"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buClr>
                <a:schemeClr val="accent1"/>
              </a:buCl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25257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FÄRGFÄLT VÄNSTER / TEXT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="1" baseline="0" dirty="0">
                <a:solidFill>
                  <a:schemeClr val="tx1"/>
                </a:solidFill>
              </a:rPr>
              <a:t>HÖGER</a:t>
            </a:r>
            <a:r>
              <a:rPr lang="en-US" sz="1200" baseline="0" dirty="0">
                <a:solidFill>
                  <a:schemeClr val="tx1"/>
                </a:solidFill>
              </a:rPr>
              <a:t> UTAN </a:t>
            </a:r>
            <a:r>
              <a:rPr lang="en-US" sz="1200" baseline="0" noProof="0" dirty="0">
                <a:solidFill>
                  <a:schemeClr val="tx1"/>
                </a:solidFill>
              </a:rPr>
              <a:t>UNDERRUBRIK</a:t>
            </a:r>
            <a:endParaRPr lang="en-US" sz="1200" noProof="0" dirty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noProof="0" dirty="0">
                <a:solidFill>
                  <a:schemeClr val="tx1"/>
                </a:solidFill>
              </a:rPr>
              <a:t>Neutral </a:t>
            </a:r>
            <a:r>
              <a:rPr lang="en-US" sz="1200" baseline="0" noProof="0" dirty="0" err="1">
                <a:solidFill>
                  <a:schemeClr val="tx1"/>
                </a:solidFill>
              </a:rPr>
              <a:t>bild</a:t>
            </a:r>
            <a:r>
              <a:rPr lang="en-US" sz="1200" baseline="0" noProof="0" dirty="0">
                <a:solidFill>
                  <a:schemeClr val="tx1"/>
                </a:solidFill>
              </a:rPr>
              <a:t> </a:t>
            </a:r>
            <a:r>
              <a:rPr lang="en-US" sz="1200" baseline="0" noProof="0" dirty="0" err="1">
                <a:solidFill>
                  <a:schemeClr val="tx1"/>
                </a:solidFill>
              </a:rPr>
              <a:t>för</a:t>
            </a:r>
            <a:r>
              <a:rPr lang="en-US" sz="1200" baseline="0" noProof="0" dirty="0">
                <a:solidFill>
                  <a:schemeClr val="tx1"/>
                </a:solidFill>
              </a:rPr>
              <a:t> </a:t>
            </a:r>
            <a:r>
              <a:rPr lang="en-US" sz="1200" baseline="0" noProof="0" dirty="0" err="1">
                <a:solidFill>
                  <a:schemeClr val="tx1"/>
                </a:solidFill>
              </a:rPr>
              <a:t>mindre</a:t>
            </a:r>
            <a:r>
              <a:rPr lang="en-US" sz="1200" baseline="0" noProof="0" dirty="0">
                <a:solidFill>
                  <a:schemeClr val="tx1"/>
                </a:solidFill>
              </a:rPr>
              <a:t> </a:t>
            </a:r>
            <a:r>
              <a:rPr lang="en-US" sz="1200" baseline="0" noProof="0" dirty="0" err="1">
                <a:solidFill>
                  <a:schemeClr val="tx1"/>
                </a:solidFill>
              </a:rPr>
              <a:t>textmängd</a:t>
            </a:r>
            <a:r>
              <a:rPr lang="en-US" sz="1200" baseline="0" noProof="0" dirty="0">
                <a:solidFill>
                  <a:schemeClr val="tx1"/>
                </a:solidFill>
              </a:rPr>
              <a:t>. </a:t>
            </a:r>
            <a:r>
              <a:rPr lang="en-US" sz="1200" baseline="0" noProof="0" dirty="0" err="1">
                <a:solidFill>
                  <a:schemeClr val="tx1"/>
                </a:solidFill>
              </a:rPr>
              <a:t>Rubrik</a:t>
            </a:r>
            <a:r>
              <a:rPr lang="en-US" sz="1200" baseline="0" noProof="0" dirty="0">
                <a:solidFill>
                  <a:schemeClr val="tx1"/>
                </a:solidFill>
              </a:rPr>
              <a:t> </a:t>
            </a:r>
            <a:r>
              <a:rPr lang="en-US" sz="1200" baseline="0" noProof="0" dirty="0" err="1">
                <a:solidFill>
                  <a:schemeClr val="tx1"/>
                </a:solidFill>
              </a:rPr>
              <a:t>och</a:t>
            </a:r>
            <a:r>
              <a:rPr lang="en-US" sz="1200" baseline="0" noProof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textinnehåll</a:t>
            </a:r>
            <a:r>
              <a:rPr lang="en-US" sz="1200" baseline="0" dirty="0">
                <a:solidFill>
                  <a:schemeClr val="tx1"/>
                </a:solidFill>
              </a:rPr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>
                <a:solidFill>
                  <a:schemeClr val="tx1"/>
                </a:solidFill>
              </a:rPr>
              <a:t>Text </a:t>
            </a:r>
            <a:r>
              <a:rPr lang="en-US" sz="1200" baseline="0" dirty="0" err="1">
                <a:solidFill>
                  <a:schemeClr val="tx1"/>
                </a:solidFill>
              </a:rPr>
              <a:t>centreras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i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höjdled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på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sidan</a:t>
            </a:r>
            <a:r>
              <a:rPr lang="en-US" sz="1200" baseline="0" dirty="0">
                <a:solidFill>
                  <a:schemeClr val="tx1"/>
                </a:solidFill>
              </a:rPr>
              <a:t>. </a:t>
            </a:r>
            <a:r>
              <a:rPr lang="en-US" sz="1200" baseline="0" dirty="0" err="1">
                <a:solidFill>
                  <a:schemeClr val="tx1"/>
                </a:solidFill>
              </a:rPr>
              <a:t>Lämpligt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för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kortfattad</a:t>
            </a:r>
            <a:r>
              <a:rPr lang="en-US" sz="1200" baseline="0" dirty="0">
                <a:solidFill>
                  <a:schemeClr val="tx1"/>
                </a:solidFill>
              </a:rPr>
              <a:t> information</a:t>
            </a:r>
          </a:p>
          <a:p>
            <a:r>
              <a:rPr lang="en-US" sz="1200" b="1" i="1" baseline="0" dirty="0" err="1">
                <a:solidFill>
                  <a:schemeClr val="tx1"/>
                </a:solidFill>
              </a:rPr>
              <a:t>Det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går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att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komplettera</a:t>
            </a:r>
            <a:r>
              <a:rPr lang="en-US" sz="1200" b="1" i="1" baseline="0" dirty="0">
                <a:solidFill>
                  <a:schemeClr val="tx1"/>
                </a:solidFill>
              </a:rPr>
              <a:t> med minimal information </a:t>
            </a:r>
            <a:r>
              <a:rPr lang="en-US" sz="1200" b="1" i="1" baseline="0" dirty="0" err="1">
                <a:solidFill>
                  <a:schemeClr val="tx1"/>
                </a:solidFill>
              </a:rPr>
              <a:t>i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färgfältet</a:t>
            </a:r>
            <a:r>
              <a:rPr lang="en-US" sz="1200" b="1" i="1" baseline="0" dirty="0">
                <a:solidFill>
                  <a:schemeClr val="tx1"/>
                </a:solidFill>
              </a:rPr>
              <a:t> I form </a:t>
            </a:r>
            <a:r>
              <a:rPr lang="en-US" sz="1200" b="1" i="1" baseline="0" dirty="0" err="1">
                <a:solidFill>
                  <a:schemeClr val="tx1"/>
                </a:solidFill>
              </a:rPr>
              <a:t>av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en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vit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siffra</a:t>
            </a:r>
            <a:r>
              <a:rPr lang="en-US" sz="1200" b="1" i="1" baseline="0" dirty="0">
                <a:solidFill>
                  <a:schemeClr val="tx1"/>
                </a:solidFill>
              </a:rPr>
              <a:t>, </a:t>
            </a:r>
            <a:r>
              <a:rPr lang="en-US" sz="1200" b="1" i="1" baseline="0" dirty="0" err="1">
                <a:solidFill>
                  <a:schemeClr val="tx1"/>
                </a:solidFill>
              </a:rPr>
              <a:t>frågetecken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eller</a:t>
            </a:r>
            <a:r>
              <a:rPr lang="en-US" sz="1200" b="1" i="1" baseline="0" dirty="0">
                <a:solidFill>
                  <a:schemeClr val="tx1"/>
                </a:solidFill>
              </a:rPr>
              <a:t> ikon </a:t>
            </a:r>
            <a:r>
              <a:rPr lang="en-US" sz="1200" b="1" i="1" baseline="0" dirty="0" err="1">
                <a:solidFill>
                  <a:schemeClr val="tx1"/>
                </a:solidFill>
              </a:rPr>
              <a:t>i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färgade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rutan</a:t>
            </a:r>
            <a:r>
              <a:rPr lang="en-US" sz="1200" b="1" i="1" baseline="0" dirty="0">
                <a:solidFill>
                  <a:schemeClr val="tx1"/>
                </a:solidFill>
              </a:rPr>
              <a:t>. </a:t>
            </a:r>
          </a:p>
          <a:p>
            <a:r>
              <a:rPr lang="en-US" sz="1200" b="1" i="1" baseline="0" dirty="0">
                <a:solidFill>
                  <a:schemeClr val="tx1"/>
                </a:solidFill>
              </a:rPr>
              <a:t>Inga </a:t>
            </a:r>
            <a:r>
              <a:rPr lang="en-US" sz="1200" b="1" i="1" baseline="0" dirty="0" err="1">
                <a:solidFill>
                  <a:schemeClr val="tx1"/>
                </a:solidFill>
              </a:rPr>
              <a:t>andra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färger</a:t>
            </a:r>
            <a:r>
              <a:rPr lang="en-US" sz="1200" b="1" i="1" baseline="0" dirty="0">
                <a:solidFill>
                  <a:schemeClr val="tx1"/>
                </a:solidFill>
              </a:rPr>
              <a:t>, </a:t>
            </a:r>
            <a:r>
              <a:rPr lang="en-US" sz="1200" b="1" i="1" baseline="0" dirty="0" err="1">
                <a:solidFill>
                  <a:schemeClr val="tx1"/>
                </a:solidFill>
              </a:rPr>
              <a:t>grafer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eller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bilder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får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förekomma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i</a:t>
            </a:r>
            <a:r>
              <a:rPr lang="en-US" sz="1200" b="1" i="1" baseline="0" dirty="0">
                <a:solidFill>
                  <a:schemeClr val="tx1"/>
                </a:solidFill>
              </a:rPr>
              <a:t> </a:t>
            </a:r>
            <a:r>
              <a:rPr lang="en-US" sz="1200" b="1" i="1" baseline="0" dirty="0" err="1">
                <a:solidFill>
                  <a:schemeClr val="tx1"/>
                </a:solidFill>
              </a:rPr>
              <a:t>färgfältet</a:t>
            </a:r>
            <a:r>
              <a:rPr lang="en-US" sz="1200" b="1" i="1" baseline="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0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textruta 10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bg2"/>
                </a:solidFill>
              </a:rPr>
              <a:t>©LFV</a:t>
            </a:r>
          </a:p>
        </p:txBody>
      </p:sp>
      <p:sp>
        <p:nvSpPr>
          <p:cNvPr id="17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854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vänster utan underrubrik - färgfält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>
          <a:xfrm flipV="1">
            <a:off x="4572001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57200" y="1297068"/>
            <a:ext cx="4041775" cy="3297554"/>
          </a:xfrm>
        </p:spPr>
        <p:txBody>
          <a:bodyPr anchor="ctr" anchorCtr="0"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25257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FÄRGFÄLT HÖGER / TEXT</a:t>
            </a:r>
            <a:r>
              <a:rPr lang="sv-SE" sz="1200" baseline="0" noProof="0" dirty="0">
                <a:solidFill>
                  <a:schemeClr val="tx1"/>
                </a:solidFill>
              </a:rPr>
              <a:t> VÄNSTER </a:t>
            </a:r>
            <a:r>
              <a:rPr lang="sv-SE" sz="1200" b="1" baseline="0" noProof="0" dirty="0">
                <a:solidFill>
                  <a:schemeClr val="tx1"/>
                </a:solidFill>
              </a:rPr>
              <a:t>UTAN</a:t>
            </a:r>
            <a:r>
              <a:rPr lang="sv-SE" sz="1200" baseline="0" noProof="0" dirty="0">
                <a:solidFill>
                  <a:schemeClr val="tx1"/>
                </a:solidFill>
              </a:rPr>
              <a:t> 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Neutral bild för mindre textmängd. Rubrik och textinnehåll.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Text centreras i höjdled på sidan. Lämpligt för kortfattad information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Det går att komplettera med minimal information i färgfältet I form av en vit siffra, frågetecken eller ikon i färgade rutan. 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Inga andra färger, grafer eller bilder får förekomma i färgfältet. 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pic>
        <p:nvPicPr>
          <p:cNvPr id="10" name="Bildobjekt 9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7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höger med underrubrik - mönster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-1" y="0"/>
            <a:ext cx="4561191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9" y="-7189"/>
            <a:ext cx="4561191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45026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MÖNSTER VÄNSTER  / TEXT</a:t>
            </a:r>
            <a:r>
              <a:rPr lang="sv-SE" sz="1200" baseline="0" noProof="0" dirty="0">
                <a:solidFill>
                  <a:schemeClr val="tx1"/>
                </a:solidFill>
              </a:rPr>
              <a:t> HÖGER </a:t>
            </a:r>
            <a:r>
              <a:rPr lang="sv-SE" sz="1200" b="1" baseline="0" noProof="0" dirty="0">
                <a:solidFill>
                  <a:schemeClr val="tx1"/>
                </a:solidFill>
              </a:rPr>
              <a:t>MED</a:t>
            </a:r>
            <a:r>
              <a:rPr lang="sv-SE" sz="1200" baseline="0" noProof="0" dirty="0">
                <a:solidFill>
                  <a:schemeClr val="tx1"/>
                </a:solidFill>
              </a:rPr>
              <a:t> 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Neutral bild för mindre textmängd med underrubrik.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Text centreras i höjdled på sidan. Lämpligt för kortfattad information. 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Inga andra färger, grafer eller bilder får förekomma i mönsterfältet. </a:t>
            </a:r>
          </a:p>
        </p:txBody>
      </p:sp>
      <p:sp>
        <p:nvSpPr>
          <p:cNvPr id="12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textruta 12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bg2"/>
                </a:solidFill>
              </a:rPr>
              <a:t>©LFV</a:t>
            </a:r>
          </a:p>
        </p:txBody>
      </p:sp>
      <p:sp>
        <p:nvSpPr>
          <p:cNvPr id="18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4429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vänster med underrubrik - mönster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61191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57200" y="1151335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57200" y="1631156"/>
            <a:ext cx="4041775" cy="2963466"/>
          </a:xfrm>
        </p:spPr>
        <p:txBody>
          <a:bodyPr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MÖNSTER HÖGER / TEXT</a:t>
            </a:r>
            <a:r>
              <a:rPr lang="sv-SE" sz="1200" baseline="0" noProof="0" dirty="0">
                <a:solidFill>
                  <a:schemeClr val="tx1"/>
                </a:solidFill>
              </a:rPr>
              <a:t> VÄNSTER </a:t>
            </a:r>
            <a:r>
              <a:rPr lang="sv-SE" sz="1200" b="1" baseline="0" noProof="0" dirty="0">
                <a:solidFill>
                  <a:schemeClr val="tx1"/>
                </a:solidFill>
              </a:rPr>
              <a:t>MED </a:t>
            </a:r>
            <a:r>
              <a:rPr lang="sv-SE" sz="1200" baseline="0" noProof="0" dirty="0">
                <a:solidFill>
                  <a:schemeClr val="tx1"/>
                </a:solidFill>
              </a:rPr>
              <a:t>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Neutral bild för mindre textmängd med underrubrik.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Text centreras i höjdled på sidan. Lämpligt för kortfattad information. 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Inga andra färger, grafer eller bilder får förekomma i mönsterfältet. </a:t>
            </a:r>
          </a:p>
        </p:txBody>
      </p:sp>
      <p:sp>
        <p:nvSpPr>
          <p:cNvPr id="13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9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pic>
        <p:nvPicPr>
          <p:cNvPr id="14" name="Bildobjekt 13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7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höger utan underrubrik - mönster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1" y="0"/>
            <a:ext cx="4561191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9" y="1507"/>
            <a:ext cx="4561191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45026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307922"/>
            <a:ext cx="4041775" cy="3286700"/>
          </a:xfrm>
        </p:spPr>
        <p:txBody>
          <a:bodyPr anchor="ctr" anchorCtr="0"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MÖNSTER VÄNSTER / TEXT</a:t>
            </a:r>
            <a:r>
              <a:rPr lang="sv-SE" sz="1200" baseline="0" noProof="0" dirty="0">
                <a:solidFill>
                  <a:schemeClr val="tx1"/>
                </a:solidFill>
              </a:rPr>
              <a:t> HÖGER UTAN 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Neutral bild för mindre textmängd.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Text centreras i höjdled på sidan. Lämpligt för kortfattad information. 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Inga andra färger, grafer eller bilder får förekomma i mönsterfältet. </a:t>
            </a:r>
          </a:p>
        </p:txBody>
      </p:sp>
      <p:sp>
        <p:nvSpPr>
          <p:cNvPr id="13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textruta 13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bg2"/>
                </a:solidFill>
              </a:rPr>
              <a:t>©LFV</a:t>
            </a:r>
          </a:p>
        </p:txBody>
      </p:sp>
      <p:sp>
        <p:nvSpPr>
          <p:cNvPr id="19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4333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vänster utan underrubrik - mönster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8" y="0"/>
            <a:ext cx="4561191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57200" y="1286214"/>
            <a:ext cx="4041775" cy="3308408"/>
          </a:xfrm>
        </p:spPr>
        <p:txBody>
          <a:bodyPr anchor="ctr" anchorCtr="0"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MÖNSTER HÖGER / TEXT</a:t>
            </a:r>
            <a:r>
              <a:rPr lang="sv-SE" sz="1200" baseline="0" noProof="0" dirty="0">
                <a:solidFill>
                  <a:schemeClr val="tx1"/>
                </a:solidFill>
              </a:rPr>
              <a:t> VÄNSTER </a:t>
            </a:r>
            <a:r>
              <a:rPr lang="sv-SE" sz="1200" b="1" baseline="0" noProof="0" dirty="0">
                <a:solidFill>
                  <a:schemeClr val="tx1"/>
                </a:solidFill>
              </a:rPr>
              <a:t>UTAN</a:t>
            </a:r>
            <a:r>
              <a:rPr lang="sv-SE" sz="1200" baseline="0" noProof="0" dirty="0">
                <a:solidFill>
                  <a:schemeClr val="tx1"/>
                </a:solidFill>
              </a:rPr>
              <a:t> 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Neutral bild för mindre textmängd.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aseline="0" noProof="0" dirty="0">
                <a:solidFill>
                  <a:schemeClr val="tx1"/>
                </a:solidFill>
              </a:rPr>
              <a:t>Text centreras i höjdled på sidan. Lämpligt för kortfattad information. </a:t>
            </a:r>
          </a:p>
          <a:p>
            <a:r>
              <a:rPr lang="sv-SE" sz="1200" b="1" i="1" baseline="0" noProof="0" dirty="0">
                <a:solidFill>
                  <a:schemeClr val="tx1"/>
                </a:solidFill>
              </a:rPr>
              <a:t>Inga andra färger, grafer eller bilder får förekomma i mönsterfältet. </a:t>
            </a:r>
          </a:p>
        </p:txBody>
      </p:sp>
      <p:sp>
        <p:nvSpPr>
          <p:cNvPr id="13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pic>
        <p:nvPicPr>
          <p:cNvPr id="14" name="Bildobjekt 13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8" y="191923"/>
            <a:ext cx="540000" cy="24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1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höger med underrubrik - foto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2"/>
          <p:cNvSpPr/>
          <p:nvPr userDrawn="1"/>
        </p:nvSpPr>
        <p:spPr>
          <a:xfrm>
            <a:off x="4534296" y="0"/>
            <a:ext cx="67722" cy="515153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45026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bild 3"/>
          <p:cNvSpPr>
            <a:spLocks noGrp="1"/>
          </p:cNvSpPr>
          <p:nvPr>
            <p:ph type="pic" sz="quarter" idx="13"/>
          </p:nvPr>
        </p:nvSpPr>
        <p:spPr>
          <a:xfrm>
            <a:off x="-1" y="-8036"/>
            <a:ext cx="4534297" cy="5151536"/>
          </a:xfrm>
        </p:spPr>
        <p:txBody>
          <a:bodyPr/>
          <a:lstStyle/>
          <a:p>
            <a:r>
              <a:rPr lang="sv-SE"/>
              <a:t>Dra bilden till platshållaren eller klicka på ikonen för att lägga till den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FOTO VÄNSTER / TEXT</a:t>
            </a:r>
            <a:r>
              <a:rPr lang="sv-SE" sz="1200" baseline="0" noProof="0" dirty="0">
                <a:solidFill>
                  <a:schemeClr val="tx1"/>
                </a:solidFill>
              </a:rPr>
              <a:t> HÖGER </a:t>
            </a:r>
            <a:r>
              <a:rPr lang="sv-SE" sz="1200" b="1" baseline="0" noProof="0" dirty="0">
                <a:solidFill>
                  <a:schemeClr val="tx1"/>
                </a:solidFill>
              </a:rPr>
              <a:t>MED</a:t>
            </a:r>
            <a:r>
              <a:rPr lang="sv-SE" sz="1200" baseline="0" noProof="0" dirty="0">
                <a:solidFill>
                  <a:schemeClr val="tx1"/>
                </a:solidFill>
              </a:rPr>
              <a:t> 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Bild för foto samt för mindre textmängd. 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Rubrik, underrubrik och textinnehåll. Text börjar direkt under rubriken. Lämpligt för kortfattad information.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Färdiga foton för halvsidesformat finns i särskild bildbanken. Tänk på att inte använda bilder från nätet </a:t>
            </a:r>
            <a:r>
              <a:rPr lang="sv-SE" sz="1200" baseline="0" noProof="0" dirty="0" err="1">
                <a:solidFill>
                  <a:schemeClr val="tx1"/>
                </a:solidFill>
              </a:rPr>
              <a:t>pga</a:t>
            </a:r>
            <a:r>
              <a:rPr lang="sv-SE" sz="1200" baseline="0" noProof="0" dirty="0">
                <a:solidFill>
                  <a:schemeClr val="tx1"/>
                </a:solidFill>
              </a:rPr>
              <a:t> rättigheter.</a:t>
            </a:r>
          </a:p>
        </p:txBody>
      </p:sp>
      <p:sp>
        <p:nvSpPr>
          <p:cNvPr id="10" name="Platshållare för bildnummer 7"/>
          <p:cNvSpPr>
            <a:spLocks noGrp="1"/>
          </p:cNvSpPr>
          <p:nvPr>
            <p:ph type="sldNum" sz="quarter" idx="1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Platshållare för sidfot 2"/>
          <p:cNvSpPr>
            <a:spLocks noGrp="1"/>
          </p:cNvSpPr>
          <p:nvPr>
            <p:ph type="ftr" sz="quarter" idx="15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320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vänster med underrubrik - foto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3947266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57201" y="1151335"/>
            <a:ext cx="3947268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57201" y="1631156"/>
            <a:ext cx="3947268" cy="2963466"/>
          </a:xfrm>
        </p:spPr>
        <p:txBody>
          <a:bodyPr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3"/>
          <p:cNvSpPr>
            <a:spLocks noGrp="1"/>
          </p:cNvSpPr>
          <p:nvPr>
            <p:ph type="pic" sz="quarter" idx="13"/>
          </p:nvPr>
        </p:nvSpPr>
        <p:spPr>
          <a:xfrm>
            <a:off x="4599460" y="-8036"/>
            <a:ext cx="4554386" cy="5151536"/>
          </a:xfrm>
        </p:spPr>
        <p:txBody>
          <a:bodyPr/>
          <a:lstStyle/>
          <a:p>
            <a:r>
              <a:rPr lang="sv-SE"/>
              <a:t>Dra bilden till platshållaren eller klicka på ikonen för att lägga till den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FOTO HÖGER / TEXT VÄNSTER</a:t>
            </a:r>
            <a:r>
              <a:rPr lang="sv-SE" sz="1200" baseline="0" noProof="0" dirty="0">
                <a:solidFill>
                  <a:schemeClr val="tx1"/>
                </a:solidFill>
              </a:rPr>
              <a:t> </a:t>
            </a:r>
            <a:r>
              <a:rPr lang="sv-SE" sz="1200" b="1" baseline="0" noProof="0" dirty="0">
                <a:solidFill>
                  <a:schemeClr val="tx1"/>
                </a:solidFill>
              </a:rPr>
              <a:t>MED</a:t>
            </a:r>
            <a:r>
              <a:rPr lang="sv-SE" sz="1200" baseline="0" noProof="0" dirty="0">
                <a:solidFill>
                  <a:schemeClr val="tx1"/>
                </a:solidFill>
              </a:rPr>
              <a:t> 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Bild för foto samt för mindre textmängd. 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Rubrik, underrubrik och textinnehåll. Text börjar direkt under rubriken. Lämpligt för kortfattad information.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Färdiga foton för halvsidesformat finns i särskild bildbanken. Tänk på att inte använda bilder från nätet </a:t>
            </a:r>
            <a:r>
              <a:rPr lang="sv-SE" sz="1200" baseline="0" noProof="0" dirty="0" err="1">
                <a:solidFill>
                  <a:schemeClr val="tx1"/>
                </a:solidFill>
              </a:rPr>
              <a:t>pga</a:t>
            </a:r>
            <a:r>
              <a:rPr lang="sv-SE" sz="1200" baseline="0" noProof="0" dirty="0">
                <a:solidFill>
                  <a:schemeClr val="tx1"/>
                </a:solidFill>
              </a:rPr>
              <a:t> rättigheter.</a:t>
            </a:r>
          </a:p>
        </p:txBody>
      </p:sp>
      <p:sp>
        <p:nvSpPr>
          <p:cNvPr id="15" name="Rektangel 2"/>
          <p:cNvSpPr/>
          <p:nvPr userDrawn="1"/>
        </p:nvSpPr>
        <p:spPr>
          <a:xfrm>
            <a:off x="4534296" y="0"/>
            <a:ext cx="67722" cy="515153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bildnummer 7"/>
          <p:cNvSpPr>
            <a:spLocks noGrp="1"/>
          </p:cNvSpPr>
          <p:nvPr>
            <p:ph type="sldNum" sz="quarter" idx="1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sidfot 2"/>
          <p:cNvSpPr>
            <a:spLocks noGrp="1"/>
          </p:cNvSpPr>
          <p:nvPr>
            <p:ph type="ftr" sz="quarter" idx="15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358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höger utan underrubrik - foto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45026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280160"/>
            <a:ext cx="4041775" cy="3314462"/>
          </a:xfrm>
        </p:spPr>
        <p:txBody>
          <a:bodyPr anchor="ctr" anchorCtr="0"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bild 3"/>
          <p:cNvSpPr>
            <a:spLocks noGrp="1"/>
          </p:cNvSpPr>
          <p:nvPr>
            <p:ph type="pic" sz="quarter" idx="13"/>
          </p:nvPr>
        </p:nvSpPr>
        <p:spPr>
          <a:xfrm>
            <a:off x="-1" y="-8036"/>
            <a:ext cx="4534296" cy="5151536"/>
          </a:xfrm>
        </p:spPr>
        <p:txBody>
          <a:bodyPr/>
          <a:lstStyle/>
          <a:p>
            <a:r>
              <a:rPr lang="sv-SE"/>
              <a:t>Dra bilden till platshållaren eller klicka på ikonen för att lägga till den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FOTO HÖGER  / TEXT VÄNSTER</a:t>
            </a:r>
            <a:r>
              <a:rPr lang="sv-SE" sz="1200" baseline="0" noProof="0" dirty="0">
                <a:solidFill>
                  <a:schemeClr val="tx1"/>
                </a:solidFill>
              </a:rPr>
              <a:t> </a:t>
            </a:r>
            <a:r>
              <a:rPr lang="sv-SE" sz="1200" b="1" baseline="0" noProof="0" dirty="0">
                <a:solidFill>
                  <a:schemeClr val="tx1"/>
                </a:solidFill>
              </a:rPr>
              <a:t>UTAN </a:t>
            </a:r>
            <a:r>
              <a:rPr lang="sv-SE" sz="1200" baseline="0" noProof="0" dirty="0">
                <a:solidFill>
                  <a:schemeClr val="tx1"/>
                </a:solidFill>
              </a:rPr>
              <a:t>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Bild för foto samt för mindre textmängd. 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Rubrik och textinnehåll. Text börjar direkt under rubriken. Lämpligt för kortfattad information.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Färdiga foton för halvsidesformat finns i särskild bildbanken. Tänk på att inte använda bilder från nätet </a:t>
            </a:r>
            <a:r>
              <a:rPr lang="sv-SE" sz="1200" baseline="0" noProof="0" dirty="0" err="1">
                <a:solidFill>
                  <a:schemeClr val="tx1"/>
                </a:solidFill>
              </a:rPr>
              <a:t>pga</a:t>
            </a:r>
            <a:r>
              <a:rPr lang="sv-SE" sz="1200" baseline="0" noProof="0" dirty="0">
                <a:solidFill>
                  <a:schemeClr val="tx1"/>
                </a:solidFill>
              </a:rPr>
              <a:t> rättigheter.</a:t>
            </a:r>
          </a:p>
        </p:txBody>
      </p:sp>
      <p:sp>
        <p:nvSpPr>
          <p:cNvPr id="9" name="Platshållare för bildnummer 7"/>
          <p:cNvSpPr>
            <a:spLocks noGrp="1"/>
          </p:cNvSpPr>
          <p:nvPr>
            <p:ph type="sldNum" sz="quarter" idx="1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sp>
        <p:nvSpPr>
          <p:cNvPr id="10" name="Rektangel 2"/>
          <p:cNvSpPr/>
          <p:nvPr userDrawn="1"/>
        </p:nvSpPr>
        <p:spPr>
          <a:xfrm>
            <a:off x="4534296" y="0"/>
            <a:ext cx="67722" cy="515153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357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vänster utan underrubrik - foto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3941862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57201" y="1290320"/>
            <a:ext cx="3941864" cy="3304302"/>
          </a:xfrm>
        </p:spPr>
        <p:txBody>
          <a:bodyPr anchor="ctr" anchorCtr="0"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3"/>
          <p:cNvSpPr>
            <a:spLocks noGrp="1"/>
          </p:cNvSpPr>
          <p:nvPr>
            <p:ph type="pic" sz="quarter" idx="13"/>
          </p:nvPr>
        </p:nvSpPr>
        <p:spPr>
          <a:xfrm>
            <a:off x="4599460" y="-8036"/>
            <a:ext cx="4554386" cy="5151536"/>
          </a:xfrm>
        </p:spPr>
        <p:txBody>
          <a:bodyPr/>
          <a:lstStyle/>
          <a:p>
            <a:r>
              <a:rPr lang="sv-SE"/>
              <a:t>Dra bilden till platshållaren eller klicka på ikonen för att lägga till den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0" dirty="0">
                <a:solidFill>
                  <a:schemeClr val="tx1"/>
                </a:solidFill>
              </a:rPr>
              <a:t>FOTO HÖGER / TEXT VÄNSTER</a:t>
            </a:r>
            <a:r>
              <a:rPr lang="sv-SE" sz="1200" baseline="0" noProof="0" dirty="0">
                <a:solidFill>
                  <a:schemeClr val="tx1"/>
                </a:solidFill>
              </a:rPr>
              <a:t> </a:t>
            </a:r>
            <a:r>
              <a:rPr lang="sv-SE" sz="1200" b="1" baseline="0" noProof="0" dirty="0">
                <a:solidFill>
                  <a:schemeClr val="tx1"/>
                </a:solidFill>
              </a:rPr>
              <a:t>UTAN</a:t>
            </a:r>
            <a:r>
              <a:rPr lang="sv-SE" sz="1200" baseline="0" noProof="0" dirty="0">
                <a:solidFill>
                  <a:schemeClr val="tx1"/>
                </a:solidFill>
              </a:rPr>
              <a:t> UNDERRUBRIK</a:t>
            </a:r>
            <a:endParaRPr lang="sv-SE" sz="1200" noProof="0" dirty="0">
              <a:solidFill>
                <a:schemeClr val="tx1"/>
              </a:solidFill>
            </a:endParaRP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Bild för foto samt för mindre textmängd. 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Rubrik och textinnehåll. Text börjar direkt under rubriken. Lämpligt för kortfattad information.</a:t>
            </a:r>
          </a:p>
          <a:p>
            <a:r>
              <a:rPr lang="sv-SE" sz="1200" baseline="0" noProof="0" dirty="0">
                <a:solidFill>
                  <a:schemeClr val="tx1"/>
                </a:solidFill>
              </a:rPr>
              <a:t>Färdiga foton för halvsidesformat finns i särskild bildbanken. Tänk på att inte använda bilder från nätet </a:t>
            </a:r>
            <a:r>
              <a:rPr lang="sv-SE" sz="1200" baseline="0" noProof="0" dirty="0" err="1">
                <a:solidFill>
                  <a:schemeClr val="tx1"/>
                </a:solidFill>
              </a:rPr>
              <a:t>pga</a:t>
            </a:r>
            <a:r>
              <a:rPr lang="sv-SE" sz="1200" baseline="0" noProof="0" dirty="0">
                <a:solidFill>
                  <a:schemeClr val="tx1"/>
                </a:solidFill>
              </a:rPr>
              <a:t> rättigheter.</a:t>
            </a:r>
          </a:p>
        </p:txBody>
      </p:sp>
      <p:sp>
        <p:nvSpPr>
          <p:cNvPr id="12" name="Rektangel 2"/>
          <p:cNvSpPr/>
          <p:nvPr userDrawn="1"/>
        </p:nvSpPr>
        <p:spPr>
          <a:xfrm>
            <a:off x="4534296" y="0"/>
            <a:ext cx="67722" cy="515153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latshållare för bildnummer 7"/>
          <p:cNvSpPr>
            <a:spLocks noGrp="1"/>
          </p:cNvSpPr>
          <p:nvPr>
            <p:ph type="sldNum" sz="quarter" idx="1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830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höger med underrubrik - valfritt vänster ej utf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45026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sp>
        <p:nvSpPr>
          <p:cNvPr id="8" name="TextBox 6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1">
                <a:solidFill>
                  <a:schemeClr val="tx1"/>
                </a:solidFill>
              </a:rPr>
              <a:t>FRI YTA VÄNSTER / TEXT HÖGER </a:t>
            </a:r>
            <a:r>
              <a:rPr lang="sv-SE" sz="1200" b="1" baseline="0" noProof="1">
                <a:solidFill>
                  <a:schemeClr val="tx1"/>
                </a:solidFill>
              </a:rPr>
              <a:t>MED</a:t>
            </a:r>
            <a:r>
              <a:rPr lang="sv-SE" sz="1200" baseline="0" noProof="1">
                <a:solidFill>
                  <a:schemeClr val="tx1"/>
                </a:solidFill>
              </a:rPr>
              <a:t> UNDERRUBRIK</a:t>
            </a:r>
            <a:endParaRPr lang="sv-SE" sz="1200" noProof="1">
              <a:solidFill>
                <a:schemeClr val="tx1"/>
              </a:solidFill>
            </a:endParaRPr>
          </a:p>
          <a:p>
            <a:r>
              <a:rPr lang="sv-SE" sz="1200" baseline="0" noProof="1">
                <a:solidFill>
                  <a:schemeClr val="tx1"/>
                </a:solidFill>
              </a:rPr>
              <a:t>Bild för flera mindre foton, illustrationer, grafer eller diagram även i grupp samt för mindre textmängd. </a:t>
            </a:r>
          </a:p>
          <a:p>
            <a:r>
              <a:rPr lang="sv-SE" sz="1200" baseline="0" noProof="1">
                <a:solidFill>
                  <a:schemeClr val="tx1"/>
                </a:solidFill>
              </a:rPr>
              <a:t>Rubrik, underrubrik och textinnehåll. Text börjar centrerat i höjdled på sidan. Lämpligt för lite text.  </a:t>
            </a:r>
          </a:p>
          <a:p>
            <a:r>
              <a:rPr lang="sv-SE" sz="1200" baseline="0" noProof="1">
                <a:solidFill>
                  <a:schemeClr val="tx1"/>
                </a:solidFill>
              </a:rPr>
              <a:t>Tänk på att inte använda bilder från nätet pga rättigheterna.</a:t>
            </a:r>
          </a:p>
        </p:txBody>
      </p:sp>
    </p:spTree>
    <p:extLst>
      <p:ext uri="{BB962C8B-B14F-4D97-AF65-F5344CB8AC3E}">
        <p14:creationId xmlns:p14="http://schemas.microsoft.com/office/powerpoint/2010/main" val="214779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vänster med underrubrik - valfritt höger ej utf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57200" y="1151335"/>
            <a:ext cx="4041775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57200" y="1631156"/>
            <a:ext cx="4041775" cy="2963466"/>
          </a:xfrm>
        </p:spPr>
        <p:txBody>
          <a:bodyPr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1">
                <a:solidFill>
                  <a:schemeClr val="tx1"/>
                </a:solidFill>
              </a:rPr>
              <a:t>FRI YTA HÖGER / TEXT </a:t>
            </a:r>
            <a:r>
              <a:rPr lang="sv-SE" sz="1200" b="1" baseline="0" noProof="1">
                <a:solidFill>
                  <a:schemeClr val="tx1"/>
                </a:solidFill>
              </a:rPr>
              <a:t>MED</a:t>
            </a:r>
            <a:r>
              <a:rPr lang="sv-SE" sz="1200" baseline="0" noProof="1">
                <a:solidFill>
                  <a:schemeClr val="tx1"/>
                </a:solidFill>
              </a:rPr>
              <a:t> UNDERRUBRIK VÄNSTER</a:t>
            </a:r>
            <a:endParaRPr lang="sv-SE" sz="1200" noProof="1">
              <a:solidFill>
                <a:schemeClr val="tx1"/>
              </a:solidFill>
            </a:endParaRPr>
          </a:p>
          <a:p>
            <a:r>
              <a:rPr lang="sv-SE" sz="1200" baseline="0" noProof="1">
                <a:solidFill>
                  <a:schemeClr val="tx1"/>
                </a:solidFill>
              </a:rPr>
              <a:t>Bild för flera mindre foton, illustrationer, grafer eller diagram även i grupp samt för mindre textmängd. </a:t>
            </a:r>
          </a:p>
          <a:p>
            <a:r>
              <a:rPr lang="sv-SE" sz="1200" baseline="0" noProof="1">
                <a:solidFill>
                  <a:schemeClr val="tx1"/>
                </a:solidFill>
              </a:rPr>
              <a:t>Rubrik, underrubrik och textinnehåll. Text börjar centrerat i höjdled på sidan. Lämpligt för lite text.  </a:t>
            </a:r>
          </a:p>
          <a:p>
            <a:r>
              <a:rPr lang="sv-SE" sz="1200" baseline="0" noProof="1">
                <a:solidFill>
                  <a:schemeClr val="tx1"/>
                </a:solidFill>
              </a:rPr>
              <a:t>Tänk på att inte använda bilder från nätet pga rättigheterna.</a:t>
            </a:r>
          </a:p>
        </p:txBody>
      </p:sp>
      <p:sp>
        <p:nvSpPr>
          <p:cNvPr id="9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293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höger utan underrubrik - valfritt vänster ej utf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45026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300480"/>
            <a:ext cx="4041775" cy="3294142"/>
          </a:xfrm>
        </p:spPr>
        <p:txBody>
          <a:bodyPr anchor="ctr" anchorCtr="0">
            <a:normAutofit/>
          </a:bodyPr>
          <a:lstStyle>
            <a:lvl1pPr marL="227013" indent="-227013">
              <a:buClr>
                <a:schemeClr val="accent1"/>
              </a:buClr>
              <a:buFont typeface="Wingdings" charset="2"/>
              <a:buChar char="ü"/>
              <a:tabLst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1">
                <a:solidFill>
                  <a:schemeClr val="tx1"/>
                </a:solidFill>
              </a:rPr>
              <a:t>FRI YTA VÄNSTER / TEXT HÖGER </a:t>
            </a:r>
            <a:r>
              <a:rPr lang="sv-SE" sz="1200" b="1" baseline="0" noProof="1">
                <a:solidFill>
                  <a:schemeClr val="tx1"/>
                </a:solidFill>
              </a:rPr>
              <a:t>UTAN</a:t>
            </a:r>
            <a:r>
              <a:rPr lang="sv-SE" sz="1200" baseline="0" noProof="1">
                <a:solidFill>
                  <a:schemeClr val="tx1"/>
                </a:solidFill>
              </a:rPr>
              <a:t> UNDERRUBRIK</a:t>
            </a:r>
            <a:endParaRPr lang="sv-SE" sz="1200" noProof="1">
              <a:solidFill>
                <a:schemeClr val="tx1"/>
              </a:solidFill>
            </a:endParaRPr>
          </a:p>
          <a:p>
            <a:r>
              <a:rPr lang="sv-SE" sz="1200" baseline="0" noProof="1">
                <a:solidFill>
                  <a:schemeClr val="tx1"/>
                </a:solidFill>
              </a:rPr>
              <a:t>Bild för flera mindre foton, illustrationer, grafer eller diagram även i grupp samt för mindre textmängd. </a:t>
            </a:r>
          </a:p>
          <a:p>
            <a:r>
              <a:rPr lang="sv-SE" sz="1200" baseline="0" noProof="1">
                <a:solidFill>
                  <a:schemeClr val="tx1"/>
                </a:solidFill>
              </a:rPr>
              <a:t>Rubrik och textinnehåll. Text börjar centrerat i höjdled på sidan. Lämpligt för lite text.  </a:t>
            </a:r>
          </a:p>
          <a:p>
            <a:r>
              <a:rPr lang="sv-SE" sz="1200" baseline="0" noProof="1">
                <a:solidFill>
                  <a:schemeClr val="tx1"/>
                </a:solidFill>
              </a:rPr>
              <a:t>Tänk på att inte använda bilder från nätet pga rättigheterna.</a:t>
            </a:r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309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vänster utan underrubrik - valfritt höger ej utf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041773" cy="85725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57200" y="1290320"/>
            <a:ext cx="4041775" cy="3304302"/>
          </a:xfrm>
        </p:spPr>
        <p:txBody>
          <a:bodyPr anchor="ctr" anchorCtr="0">
            <a:normAutofit/>
          </a:bodyPr>
          <a:lstStyle>
            <a:lvl1pPr>
              <a:buClr>
                <a:schemeClr val="accent1"/>
              </a:buCl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525257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noProof="1">
                <a:solidFill>
                  <a:schemeClr val="tx1"/>
                </a:solidFill>
              </a:rPr>
              <a:t>FRI YTA HÖGER / TEXT VÄNSTER </a:t>
            </a:r>
            <a:r>
              <a:rPr lang="sv-SE" sz="1200" b="1" baseline="0" noProof="1">
                <a:solidFill>
                  <a:schemeClr val="tx1"/>
                </a:solidFill>
              </a:rPr>
              <a:t>UTAN</a:t>
            </a:r>
            <a:r>
              <a:rPr lang="sv-SE" sz="1200" baseline="0" noProof="1">
                <a:solidFill>
                  <a:schemeClr val="tx1"/>
                </a:solidFill>
              </a:rPr>
              <a:t> UNDERRUBRIK</a:t>
            </a:r>
            <a:endParaRPr lang="sv-SE" sz="1200" noProof="1">
              <a:solidFill>
                <a:schemeClr val="tx1"/>
              </a:solidFill>
            </a:endParaRPr>
          </a:p>
          <a:p>
            <a:r>
              <a:rPr lang="sv-SE" sz="1200" baseline="0" noProof="1">
                <a:solidFill>
                  <a:schemeClr val="tx1"/>
                </a:solidFill>
              </a:rPr>
              <a:t>Bild för flera mindre foton, illustrationer, grafer eller diagram även i grupp samt för mindre textmängd. </a:t>
            </a:r>
          </a:p>
          <a:p>
            <a:r>
              <a:rPr lang="sv-SE" sz="1200" baseline="0" noProof="1">
                <a:solidFill>
                  <a:schemeClr val="tx1"/>
                </a:solidFill>
              </a:rPr>
              <a:t>Rubrik och textinnehåll. Text börjar centrerat i höjdled på sidan. Lämpligt för lite text.  </a:t>
            </a:r>
          </a:p>
          <a:p>
            <a:r>
              <a:rPr lang="sv-SE" sz="1200" baseline="0" noProof="1">
                <a:solidFill>
                  <a:schemeClr val="tx1"/>
                </a:solidFill>
              </a:rPr>
              <a:t>Tänk på att inte använda bilder från nätet pga rättigheterna.</a:t>
            </a:r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sz="quarter" idx="10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662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bg2"/>
                </a:solidFill>
              </a:rPr>
              <a:t>©LFV</a:t>
            </a:r>
          </a:p>
        </p:txBody>
      </p:sp>
      <p:sp>
        <p:nvSpPr>
          <p:cNvPr id="9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TextBox 5"/>
          <p:cNvSpPr txBox="1"/>
          <p:nvPr userDrawn="1"/>
        </p:nvSpPr>
        <p:spPr>
          <a:xfrm>
            <a:off x="-1" y="-488028"/>
            <a:ext cx="7276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ENBART</a:t>
            </a:r>
            <a:r>
              <a:rPr lang="en-US" sz="1200" baseline="0" dirty="0">
                <a:solidFill>
                  <a:schemeClr val="tx1"/>
                </a:solidFill>
              </a:rPr>
              <a:t> RUBRIKSIDA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baseline="0" dirty="0">
                <a:solidFill>
                  <a:schemeClr val="tx1"/>
                </a:solidFill>
              </a:rPr>
              <a:t>- Plats </a:t>
            </a:r>
            <a:r>
              <a:rPr lang="en-US" sz="1200" baseline="0" dirty="0" err="1">
                <a:solidFill>
                  <a:schemeClr val="tx1"/>
                </a:solidFill>
              </a:rPr>
              <a:t>för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beskrivande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rubrik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och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fri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placering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av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innehåll</a:t>
            </a:r>
            <a:r>
              <a:rPr lang="en-US" sz="1200" baseline="0" dirty="0">
                <a:solidFill>
                  <a:schemeClr val="tx1"/>
                </a:solidFill>
              </a:rPr>
              <a:t>: </a:t>
            </a:r>
            <a:r>
              <a:rPr lang="en-US" sz="1200" baseline="0" dirty="0" err="1">
                <a:solidFill>
                  <a:schemeClr val="tx1"/>
                </a:solidFill>
              </a:rPr>
              <a:t>bilder</a:t>
            </a:r>
            <a:r>
              <a:rPr lang="en-US" sz="1200" baseline="0" dirty="0">
                <a:solidFill>
                  <a:schemeClr val="tx1"/>
                </a:solidFill>
              </a:rPr>
              <a:t>, </a:t>
            </a:r>
            <a:r>
              <a:rPr lang="en-US" sz="1200" baseline="0" dirty="0" err="1">
                <a:solidFill>
                  <a:schemeClr val="tx1"/>
                </a:solidFill>
              </a:rPr>
              <a:t>grafer</a:t>
            </a:r>
            <a:r>
              <a:rPr lang="en-US" sz="1200" baseline="0" dirty="0">
                <a:solidFill>
                  <a:schemeClr val="tx1"/>
                </a:solidFill>
              </a:rPr>
              <a:t>, </a:t>
            </a:r>
            <a:r>
              <a:rPr lang="en-US" sz="1200" baseline="0" dirty="0" err="1">
                <a:solidFill>
                  <a:schemeClr val="tx1"/>
                </a:solidFill>
              </a:rPr>
              <a:t>illustrationer</a:t>
            </a:r>
            <a:r>
              <a:rPr lang="en-US" sz="1200" baseline="0" dirty="0">
                <a:solidFill>
                  <a:schemeClr val="tx1"/>
                </a:solidFill>
              </a:rPr>
              <a:t>, </a:t>
            </a:r>
            <a:r>
              <a:rPr lang="en-US" sz="1200" baseline="0" dirty="0" err="1">
                <a:solidFill>
                  <a:schemeClr val="tx1"/>
                </a:solidFill>
              </a:rPr>
              <a:t>tidningsurklipp</a:t>
            </a:r>
            <a:r>
              <a:rPr lang="en-US" sz="1200" baseline="0" dirty="0">
                <a:solidFill>
                  <a:schemeClr val="tx1"/>
                </a:solidFill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14671080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textruta 7"/>
          <p:cNvSpPr txBox="1"/>
          <p:nvPr userDrawn="1"/>
        </p:nvSpPr>
        <p:spPr>
          <a:xfrm>
            <a:off x="0" y="4927600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bg2"/>
                </a:solidFill>
              </a:rPr>
              <a:t>©LFV</a:t>
            </a:r>
          </a:p>
        </p:txBody>
      </p:sp>
      <p:sp>
        <p:nvSpPr>
          <p:cNvPr id="9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  <p:sp>
        <p:nvSpPr>
          <p:cNvPr id="7" name="TextBox 5"/>
          <p:cNvSpPr txBox="1"/>
          <p:nvPr userDrawn="1"/>
        </p:nvSpPr>
        <p:spPr>
          <a:xfrm>
            <a:off x="-1" y="-461665"/>
            <a:ext cx="7276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0" dirty="0">
                <a:solidFill>
                  <a:schemeClr val="tx1"/>
                </a:solidFill>
              </a:rPr>
              <a:t>TOM SIDA</a:t>
            </a:r>
          </a:p>
          <a:p>
            <a:r>
              <a:rPr lang="en-US" sz="1200" baseline="0" dirty="0">
                <a:solidFill>
                  <a:schemeClr val="tx1"/>
                </a:solidFill>
              </a:rPr>
              <a:t>- Plats </a:t>
            </a:r>
            <a:r>
              <a:rPr lang="en-US" sz="1200" baseline="0" dirty="0" err="1">
                <a:solidFill>
                  <a:schemeClr val="tx1"/>
                </a:solidFill>
              </a:rPr>
              <a:t>för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fri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placering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av</a:t>
            </a:r>
            <a:r>
              <a:rPr lang="en-US" sz="1200" baseline="0" dirty="0">
                <a:solidFill>
                  <a:schemeClr val="tx1"/>
                </a:solidFill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</a:rPr>
              <a:t>bilder</a:t>
            </a:r>
            <a:r>
              <a:rPr lang="en-US" sz="1200" baseline="0" dirty="0">
                <a:solidFill>
                  <a:schemeClr val="tx1"/>
                </a:solidFill>
              </a:rPr>
              <a:t>, </a:t>
            </a:r>
            <a:r>
              <a:rPr lang="en-US" sz="1200" baseline="0" dirty="0" err="1">
                <a:solidFill>
                  <a:schemeClr val="tx1"/>
                </a:solidFill>
              </a:rPr>
              <a:t>illustrationer</a:t>
            </a:r>
            <a:r>
              <a:rPr lang="en-US" sz="1200" baseline="0" dirty="0">
                <a:solidFill>
                  <a:schemeClr val="tx1"/>
                </a:solidFill>
              </a:rPr>
              <a:t>, </a:t>
            </a:r>
            <a:r>
              <a:rPr lang="en-US" sz="1200" baseline="0" dirty="0" err="1">
                <a:solidFill>
                  <a:schemeClr val="tx1"/>
                </a:solidFill>
              </a:rPr>
              <a:t>tidningsartiklar</a:t>
            </a:r>
            <a:r>
              <a:rPr lang="en-US" sz="1200" baseline="0" dirty="0">
                <a:solidFill>
                  <a:schemeClr val="tx1"/>
                </a:solidFill>
              </a:rPr>
              <a:t>, </a:t>
            </a:r>
            <a:r>
              <a:rPr lang="en-US" sz="1200" baseline="0" dirty="0" err="1">
                <a:solidFill>
                  <a:schemeClr val="tx1"/>
                </a:solidFill>
              </a:rPr>
              <a:t>grafer</a:t>
            </a:r>
            <a:r>
              <a:rPr lang="en-US" sz="1200" baseline="0" dirty="0">
                <a:solidFill>
                  <a:schemeClr val="tx1"/>
                </a:solidFill>
              </a:rPr>
              <a:t>, </a:t>
            </a:r>
            <a:r>
              <a:rPr lang="en-US" sz="1200" baseline="0" dirty="0" err="1">
                <a:solidFill>
                  <a:schemeClr val="tx1"/>
                </a:solidFill>
              </a:rPr>
              <a:t>etc</a:t>
            </a:r>
            <a:endParaRPr lang="en-US" sz="1200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12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noProof="0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11" name="Platshållare för bildnummer 7"/>
          <p:cNvSpPr>
            <a:spLocks noGrp="1"/>
          </p:cNvSpPr>
          <p:nvPr>
            <p:ph type="sldNum" sz="quarter" idx="4"/>
          </p:nvPr>
        </p:nvSpPr>
        <p:spPr>
          <a:xfrm>
            <a:off x="8200721" y="4924424"/>
            <a:ext cx="752521" cy="215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">
                <a:solidFill>
                  <a:schemeClr val="bg2"/>
                </a:solidFill>
              </a:defRPr>
            </a:lvl1pPr>
          </a:lstStyle>
          <a:p>
            <a:fld id="{32DC4A6D-1F8B-C348-B096-D456F54778F1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textruta 11"/>
          <p:cNvSpPr txBox="1"/>
          <p:nvPr userDrawn="1"/>
        </p:nvSpPr>
        <p:spPr>
          <a:xfrm>
            <a:off x="0" y="4931458"/>
            <a:ext cx="885523" cy="212042"/>
          </a:xfrm>
          <a:prstGeom prst="rect">
            <a:avLst/>
          </a:prstGeom>
          <a:noFill/>
        </p:spPr>
        <p:txBody>
          <a:bodyPr wrap="square" lIns="180000" bIns="36000">
            <a:noAutofit/>
          </a:bodyPr>
          <a:lstStyle/>
          <a:p>
            <a:pPr>
              <a:defRPr/>
            </a:pPr>
            <a:r>
              <a:rPr lang="sv-SE" sz="500" dirty="0">
                <a:solidFill>
                  <a:schemeClr val="bg2"/>
                </a:solidFill>
              </a:rPr>
              <a:t>©LFV</a:t>
            </a:r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327" y="185252"/>
            <a:ext cx="539913" cy="249773"/>
          </a:xfrm>
          <a:prstGeom prst="rect">
            <a:avLst/>
          </a:prstGeom>
        </p:spPr>
      </p:pic>
      <p:sp>
        <p:nvSpPr>
          <p:cNvPr id="7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885523" y="4924580"/>
            <a:ext cx="7315197" cy="218920"/>
          </a:xfrm>
          <a:prstGeom prst="rect">
            <a:avLst/>
          </a:prstGeom>
          <a:ln>
            <a:noFill/>
          </a:ln>
        </p:spPr>
        <p:txBody>
          <a:bodyPr tIns="0" bIns="36000" anchor="ctr" anchorCtr="0"/>
          <a:lstStyle>
            <a:lvl1pPr>
              <a:defRPr sz="500">
                <a:solidFill>
                  <a:schemeClr val="bg2"/>
                </a:solidFill>
              </a:defRPr>
            </a:lvl1pPr>
          </a:lstStyle>
          <a:p>
            <a:r>
              <a:rPr lang="sv-SE"/>
              <a:t>Skapat av: [Förnamn Efternamn - Avdelning] Dokumentnummer: [D-2017-xxxxxx] Version: [xx.00] Ev. sekretess Datum: [YY-MM-DD]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191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6" r:id="rId2"/>
    <p:sldLayoutId id="2147483920" r:id="rId3"/>
    <p:sldLayoutId id="2147483921" r:id="rId4"/>
    <p:sldLayoutId id="2147483922" r:id="rId5"/>
    <p:sldLayoutId id="2147483923" r:id="rId6"/>
    <p:sldLayoutId id="2147483926" r:id="rId7"/>
    <p:sldLayoutId id="2147483797" r:id="rId8"/>
    <p:sldLayoutId id="2147483653" r:id="rId9"/>
    <p:sldLayoutId id="2147483656" r:id="rId10"/>
    <p:sldLayoutId id="2147483769" r:id="rId11"/>
    <p:sldLayoutId id="2147483770" r:id="rId12"/>
    <p:sldLayoutId id="2147483725" r:id="rId13"/>
    <p:sldLayoutId id="2147483726" r:id="rId14"/>
    <p:sldLayoutId id="2147483771" r:id="rId15"/>
    <p:sldLayoutId id="2147483772" r:id="rId16"/>
    <p:sldLayoutId id="2147483657" r:id="rId17"/>
    <p:sldLayoutId id="2147483658" r:id="rId18"/>
    <p:sldLayoutId id="2147483761" r:id="rId19"/>
    <p:sldLayoutId id="2147483762" r:id="rId20"/>
    <p:sldLayoutId id="2147483703" r:id="rId21"/>
    <p:sldLayoutId id="2147483704" r:id="rId22"/>
    <p:sldLayoutId id="2147483759" r:id="rId23"/>
    <p:sldLayoutId id="2147483760" r:id="rId24"/>
    <p:sldLayoutId id="2147483924" r:id="rId25"/>
    <p:sldLayoutId id="2147483927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26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457200" rtl="0" eaLnBrk="1" latinLnBrk="0" hangingPunct="1">
        <a:spcBef>
          <a:spcPts val="200"/>
        </a:spcBef>
        <a:spcAft>
          <a:spcPts val="400"/>
        </a:spcAft>
        <a:buClr>
          <a:schemeClr val="accent1"/>
        </a:buClr>
        <a:buFont typeface="Wingdings" charset="2"/>
        <a:buChar char="ü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200"/>
        </a:spcBef>
        <a:spcAft>
          <a:spcPts val="400"/>
        </a:spcAft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73150" indent="-158750" algn="l" defTabSz="457200" rtl="0" eaLnBrk="1" latinLnBrk="0" hangingPunct="1">
        <a:spcBef>
          <a:spcPts val="200"/>
        </a:spcBef>
        <a:spcAft>
          <a:spcPts val="40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200"/>
        </a:spcBef>
        <a:spcAft>
          <a:spcPts val="40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200"/>
        </a:spcBef>
        <a:spcAft>
          <a:spcPts val="40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Potential </a:t>
            </a:r>
            <a:r>
              <a:rPr lang="en-GB" dirty="0"/>
              <a:t>of</a:t>
            </a:r>
            <a:r>
              <a:rPr lang="sv-SE" dirty="0"/>
              <a:t> AI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2DC4A6D-1F8B-C348-B096-D456F54778F1}" type="slidenum">
              <a:rPr lang="sv-SE" smtClean="0"/>
              <a:pPr/>
              <a:t>1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650" y="1031969"/>
            <a:ext cx="3302000" cy="1828800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651" y="3055490"/>
            <a:ext cx="3302000" cy="1868934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3795" y="1031969"/>
            <a:ext cx="3302000" cy="1828800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3795" y="3055491"/>
            <a:ext cx="3302000" cy="186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5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Advanced autoplanner background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2DC4A6D-1F8B-C348-B096-D456F54778F1}" type="slidenum">
              <a:rPr lang="sv-SE" smtClean="0"/>
              <a:pPr/>
              <a:t>2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98" y="1180028"/>
            <a:ext cx="3439258" cy="1697227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1324" y="933085"/>
            <a:ext cx="2958805" cy="219111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797" y="2123935"/>
            <a:ext cx="2162477" cy="1000265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1324" y="3241636"/>
            <a:ext cx="5236951" cy="1173997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925" y="2994054"/>
            <a:ext cx="2457731" cy="190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1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factors for success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2DC4A6D-1F8B-C348-B096-D456F54778F1}" type="slidenum">
              <a:rPr lang="sv-SE" smtClean="0"/>
              <a:pPr/>
              <a:t>3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332" y="1130287"/>
            <a:ext cx="1819468" cy="1957496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021" y="1313856"/>
            <a:ext cx="3605751" cy="2325287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772" y="1313856"/>
            <a:ext cx="2781469" cy="1762124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2477" y="3154841"/>
            <a:ext cx="3940118" cy="167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2DC4A6D-1F8B-C348-B096-D456F54778F1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1532" y="1017716"/>
            <a:ext cx="3584273" cy="1573068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892" y="2695046"/>
            <a:ext cx="4784913" cy="1647265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9496" y="3052169"/>
            <a:ext cx="2553151" cy="2091331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9496" y="885290"/>
            <a:ext cx="3580293" cy="2065852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279" y="952217"/>
            <a:ext cx="1006706" cy="1624221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226710" y="4363447"/>
            <a:ext cx="5222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i="1" dirty="0">
                <a:solidFill>
                  <a:schemeClr val="accent1"/>
                </a:solidFill>
              </a:rPr>
              <a:t>AI </a:t>
            </a:r>
            <a:r>
              <a:rPr lang="sv-SE" i="1" dirty="0" err="1">
                <a:solidFill>
                  <a:schemeClr val="accent1"/>
                </a:solidFill>
              </a:rPr>
              <a:t>Model</a:t>
            </a:r>
            <a:r>
              <a:rPr lang="sv-SE" i="1" dirty="0">
                <a:solidFill>
                  <a:schemeClr val="accent1"/>
                </a:solidFill>
              </a:rPr>
              <a:t> </a:t>
            </a:r>
            <a:r>
              <a:rPr lang="sv-SE" i="1" dirty="0" err="1">
                <a:solidFill>
                  <a:schemeClr val="accent1"/>
                </a:solidFill>
              </a:rPr>
              <a:t>successfully</a:t>
            </a:r>
            <a:r>
              <a:rPr lang="sv-SE" i="1" dirty="0">
                <a:solidFill>
                  <a:schemeClr val="accent1"/>
                </a:solidFill>
              </a:rPr>
              <a:t> </a:t>
            </a:r>
            <a:r>
              <a:rPr lang="sv-SE" i="1" dirty="0" err="1">
                <a:solidFill>
                  <a:schemeClr val="accent1"/>
                </a:solidFill>
              </a:rPr>
              <a:t>separates</a:t>
            </a:r>
            <a:r>
              <a:rPr lang="sv-SE" i="1" dirty="0">
                <a:solidFill>
                  <a:schemeClr val="accent1"/>
                </a:solidFill>
              </a:rPr>
              <a:t> </a:t>
            </a:r>
            <a:r>
              <a:rPr lang="sv-SE" i="1" dirty="0" err="1">
                <a:solidFill>
                  <a:schemeClr val="accent1"/>
                </a:solidFill>
              </a:rPr>
              <a:t>aircraft</a:t>
            </a:r>
            <a:r>
              <a:rPr lang="sv-SE" i="1" dirty="0">
                <a:solidFill>
                  <a:schemeClr val="accent1"/>
                </a:solidFill>
              </a:rPr>
              <a:t> and </a:t>
            </a:r>
            <a:r>
              <a:rPr lang="sv-SE" i="1" dirty="0" err="1">
                <a:solidFill>
                  <a:schemeClr val="accent1"/>
                </a:solidFill>
              </a:rPr>
              <a:t>controls</a:t>
            </a:r>
            <a:r>
              <a:rPr lang="sv-SE" i="1" dirty="0">
                <a:solidFill>
                  <a:schemeClr val="accent1"/>
                </a:solidFill>
              </a:rPr>
              <a:t> </a:t>
            </a:r>
            <a:br>
              <a:rPr lang="sv-SE" i="1" dirty="0">
                <a:solidFill>
                  <a:schemeClr val="accent1"/>
                </a:solidFill>
              </a:rPr>
            </a:br>
            <a:r>
              <a:rPr lang="sv-SE" i="1" dirty="0" err="1">
                <a:solidFill>
                  <a:schemeClr val="accent1"/>
                </a:solidFill>
              </a:rPr>
              <a:t>them</a:t>
            </a:r>
            <a:r>
              <a:rPr lang="sv-SE" i="1" dirty="0">
                <a:solidFill>
                  <a:schemeClr val="accent1"/>
                </a:solidFill>
              </a:rPr>
              <a:t> </a:t>
            </a:r>
            <a:r>
              <a:rPr lang="sv-SE" i="1" dirty="0" err="1">
                <a:solidFill>
                  <a:schemeClr val="accent1"/>
                </a:solidFill>
              </a:rPr>
              <a:t>safely</a:t>
            </a:r>
            <a:r>
              <a:rPr lang="sv-SE" i="1" dirty="0">
                <a:solidFill>
                  <a:schemeClr val="accent1"/>
                </a:solidFill>
              </a:rPr>
              <a:t> and </a:t>
            </a:r>
            <a:r>
              <a:rPr lang="sv-SE" i="1" dirty="0" err="1">
                <a:solidFill>
                  <a:schemeClr val="accent1"/>
                </a:solidFill>
              </a:rPr>
              <a:t>efficiently</a:t>
            </a:r>
            <a:r>
              <a:rPr lang="sv-SE" i="1" dirty="0">
                <a:solidFill>
                  <a:schemeClr val="accent1"/>
                </a:solidFill>
              </a:rPr>
              <a:t> </a:t>
            </a:r>
            <a:r>
              <a:rPr lang="sv-SE" i="1" dirty="0" err="1">
                <a:solidFill>
                  <a:schemeClr val="accent1"/>
                </a:solidFill>
              </a:rPr>
              <a:t>through</a:t>
            </a:r>
            <a:r>
              <a:rPr lang="sv-SE" i="1" dirty="0">
                <a:solidFill>
                  <a:schemeClr val="accent1"/>
                </a:solidFill>
              </a:rPr>
              <a:t> the </a:t>
            </a:r>
            <a:r>
              <a:rPr lang="sv-SE" i="1" dirty="0" err="1">
                <a:solidFill>
                  <a:schemeClr val="accent1"/>
                </a:solidFill>
              </a:rPr>
              <a:t>sector</a:t>
            </a:r>
            <a:r>
              <a:rPr lang="sv-SE" i="1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374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0" y="921957"/>
            <a:ext cx="9144000" cy="40024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challenges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2DC4A6D-1F8B-C348-B096-D456F54778F1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51" y="921957"/>
            <a:ext cx="7244695" cy="1920903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2260" y="2929025"/>
            <a:ext cx="5226914" cy="199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2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Learning </a:t>
            </a:r>
            <a:r>
              <a:rPr lang="en-GB" dirty="0"/>
              <a:t>points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2DC4A6D-1F8B-C348-B096-D456F54778F1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1731"/>
            <a:ext cx="3400425" cy="2340803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836" y="1528616"/>
            <a:ext cx="2906789" cy="2333918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036" y="1521731"/>
            <a:ext cx="2589964" cy="234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9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0" y="687689"/>
            <a:ext cx="9144000" cy="40024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2DC4A6D-1F8B-C348-B096-D456F54778F1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7" name="Rubrik 6"/>
          <p:cNvSpPr>
            <a:spLocks noGrp="1"/>
          </p:cNvSpPr>
          <p:nvPr>
            <p:ph type="title" idx="4294967295"/>
          </p:nvPr>
        </p:nvSpPr>
        <p:spPr>
          <a:xfrm>
            <a:off x="0" y="2422740"/>
            <a:ext cx="9144000" cy="2581522"/>
          </a:xfrm>
        </p:spPr>
        <p:txBody>
          <a:bodyPr/>
          <a:lstStyle/>
          <a:p>
            <a:br>
              <a:rPr lang="sv-SE" sz="3200" dirty="0">
                <a:solidFill>
                  <a:schemeClr val="bg1"/>
                </a:solidFill>
              </a:rPr>
            </a:br>
            <a:r>
              <a:rPr lang="sv-SE" sz="3200" dirty="0">
                <a:solidFill>
                  <a:schemeClr val="bg1"/>
                </a:solidFill>
              </a:rPr>
              <a:t>https://www.lfv.se/en/news/news-2020/ai</a:t>
            </a:r>
            <a:br>
              <a:rPr lang="sv-SE" sz="3200" dirty="0">
                <a:solidFill>
                  <a:schemeClr val="bg1"/>
                </a:solidFill>
              </a:rPr>
            </a:br>
            <a:br>
              <a:rPr lang="sv-SE" sz="3200" dirty="0">
                <a:solidFill>
                  <a:schemeClr val="bg1"/>
                </a:solidFill>
              </a:rPr>
            </a:br>
            <a:r>
              <a:rPr lang="sv-SE" sz="3200" dirty="0" err="1">
                <a:solidFill>
                  <a:schemeClr val="bg1"/>
                </a:solidFill>
              </a:rPr>
              <a:t>Thank</a:t>
            </a:r>
            <a:r>
              <a:rPr lang="sv-SE" sz="3200" dirty="0">
                <a:solidFill>
                  <a:schemeClr val="bg1"/>
                </a:solidFill>
              </a:rPr>
              <a:t> </a:t>
            </a:r>
            <a:r>
              <a:rPr lang="sv-SE" sz="3200" dirty="0" err="1">
                <a:solidFill>
                  <a:schemeClr val="bg1"/>
                </a:solidFill>
              </a:rPr>
              <a:t>you</a:t>
            </a:r>
            <a:r>
              <a:rPr lang="sv-SE" sz="3200" dirty="0">
                <a:solidFill>
                  <a:schemeClr val="bg1"/>
                </a:solidFill>
              </a:rPr>
              <a:t>!</a:t>
            </a:r>
            <a:br>
              <a:rPr lang="sv-SE" sz="3200" dirty="0">
                <a:solidFill>
                  <a:schemeClr val="bg1"/>
                </a:solidFill>
              </a:rPr>
            </a:br>
            <a:br>
              <a:rPr lang="sv-SE" sz="3200" dirty="0">
                <a:solidFill>
                  <a:schemeClr val="bg1"/>
                </a:solidFill>
              </a:rPr>
            </a:br>
            <a:r>
              <a:rPr lang="sv-SE" sz="1800" dirty="0">
                <a:solidFill>
                  <a:schemeClr val="tx1"/>
                </a:solidFill>
              </a:rPr>
              <a:t>robin.hughes@ri.se , robin.hughes@lfv.se, linkedin.com/in/robin-hughes-955a3a22</a:t>
            </a:r>
            <a:endParaRPr lang="sv-SE" sz="3200" dirty="0">
              <a:solidFill>
                <a:schemeClr val="tx1"/>
              </a:solidFill>
            </a:endParaRP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076" y="781820"/>
            <a:ext cx="3557847" cy="191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LFV">
  <a:themeElements>
    <a:clrScheme name="LFV 2.0">
      <a:dk1>
        <a:srgbClr val="000000"/>
      </a:dk1>
      <a:lt1>
        <a:srgbClr val="FFFFFF"/>
      </a:lt1>
      <a:dk2>
        <a:srgbClr val="6E6259"/>
      </a:dk2>
      <a:lt2>
        <a:srgbClr val="A59C94"/>
      </a:lt2>
      <a:accent1>
        <a:srgbClr val="EA7600"/>
      </a:accent1>
      <a:accent2>
        <a:srgbClr val="64A70B"/>
      </a:accent2>
      <a:accent3>
        <a:srgbClr val="CE0058"/>
      </a:accent3>
      <a:accent4>
        <a:srgbClr val="7566A0"/>
      </a:accent4>
      <a:accent5>
        <a:srgbClr val="4BACC6"/>
      </a:accent5>
      <a:accent6>
        <a:srgbClr val="E6A65D"/>
      </a:accent6>
      <a:hlink>
        <a:srgbClr val="CE0058"/>
      </a:hlink>
      <a:folHlink>
        <a:srgbClr val="7566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dirty="0" err="1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FV_pptmall" id="{F837D982-A7EF-484D-9EF7-61562AFC0CF3}" vid="{C4D5DD04-A9D3-4A4F-88BF-4F36CF83C28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LFV_pptmall</Template>
  <TotalTime>4241</TotalTime>
  <Words>262</Words>
  <Application>Microsoft Office PowerPoint</Application>
  <PresentationFormat>Bildspel på skärmen (16:9)</PresentationFormat>
  <Paragraphs>42</Paragraphs>
  <Slides>7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LFV</vt:lpstr>
      <vt:lpstr>Potential of AI</vt:lpstr>
      <vt:lpstr>Advanced autoplanner background</vt:lpstr>
      <vt:lpstr>Key factors for success</vt:lpstr>
      <vt:lpstr>Results</vt:lpstr>
      <vt:lpstr>Future challenges</vt:lpstr>
      <vt:lpstr>Learning points</vt:lpstr>
      <vt:lpstr> https://www.lfv.se/en/news/news-2020/ai  Thank you!  robin.hughes@ri.se , robin.hughes@lfv.se, linkedin.com/in/robin-hughes-955a3a22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 Office-användare</dc:creator>
  <cp:lastModifiedBy>Robin Hughes</cp:lastModifiedBy>
  <cp:revision>60</cp:revision>
  <dcterms:created xsi:type="dcterms:W3CDTF">2019-05-29T13:49:24Z</dcterms:created>
  <dcterms:modified xsi:type="dcterms:W3CDTF">2021-03-22T07:34:44Z</dcterms:modified>
</cp:coreProperties>
</file>