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2"/>
  </p:sldMasterIdLst>
  <p:notesMasterIdLst>
    <p:notesMasterId r:id="rId13"/>
  </p:notesMasterIdLst>
  <p:handoutMasterIdLst>
    <p:handoutMasterId r:id="rId14"/>
  </p:handoutMasterIdLst>
  <p:sldIdLst>
    <p:sldId id="256" r:id="rId3"/>
    <p:sldId id="319" r:id="rId4"/>
    <p:sldId id="314" r:id="rId5"/>
    <p:sldId id="315" r:id="rId6"/>
    <p:sldId id="264" r:id="rId7"/>
    <p:sldId id="266" r:id="rId8"/>
    <p:sldId id="310" r:id="rId9"/>
    <p:sldId id="316" r:id="rId10"/>
    <p:sldId id="307" r:id="rId11"/>
    <p:sldId id="317" r:id="rId12"/>
  </p:sldIdLst>
  <p:sldSz cx="12195175" cy="6859588"/>
  <p:notesSz cx="7102475" cy="10233025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1">
          <p15:clr>
            <a:srgbClr val="A4A3A4"/>
          </p15:clr>
        </p15:guide>
        <p15:guide id="2" pos="384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3" userDrawn="1">
          <p15:clr>
            <a:srgbClr val="A4A3A4"/>
          </p15:clr>
        </p15:guide>
        <p15:guide id="2" pos="2237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868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85146" autoAdjust="0"/>
  </p:normalViewPr>
  <p:slideViewPr>
    <p:cSldViewPr>
      <p:cViewPr varScale="1">
        <p:scale>
          <a:sx n="97" d="100"/>
          <a:sy n="97" d="100"/>
        </p:scale>
        <p:origin x="1056" y="90"/>
      </p:cViewPr>
      <p:guideLst>
        <p:guide orient="horz" pos="2161"/>
        <p:guide pos="3842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8" d="100"/>
          <a:sy n="68" d="100"/>
        </p:scale>
        <p:origin x="-2772" y="-90"/>
      </p:cViewPr>
      <p:guideLst>
        <p:guide orient="horz" pos="3223"/>
        <p:guide pos="223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511651"/>
          </a:xfrm>
          <a:prstGeom prst="rect">
            <a:avLst/>
          </a:prstGeom>
        </p:spPr>
        <p:txBody>
          <a:bodyPr vert="horz" lIns="99057" tIns="49528" rIns="99057" bIns="49528" rtlCol="0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4023503" y="0"/>
            <a:ext cx="3077739" cy="511651"/>
          </a:xfrm>
          <a:prstGeom prst="rect">
            <a:avLst/>
          </a:prstGeom>
        </p:spPr>
        <p:txBody>
          <a:bodyPr vert="horz" lIns="99057" tIns="49528" rIns="99057" bIns="49528" rtlCol="0"/>
          <a:lstStyle>
            <a:lvl1pPr algn="r">
              <a:defRPr sz="1300"/>
            </a:lvl1pPr>
          </a:lstStyle>
          <a:p>
            <a:fld id="{C4CAD8F6-FF7C-447F-A91D-4FA7CFC9C0C5}" type="datetimeFigureOut">
              <a:rPr lang="en-GB" smtClean="0"/>
              <a:t>18/03/2021</a:t>
            </a:fld>
            <a:endParaRPr lang="en-GB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719006"/>
            <a:ext cx="3077739" cy="511651"/>
          </a:xfrm>
          <a:prstGeom prst="rect">
            <a:avLst/>
          </a:prstGeom>
        </p:spPr>
        <p:txBody>
          <a:bodyPr vert="horz" lIns="99057" tIns="49528" rIns="99057" bIns="49528" rtlCol="0" anchor="b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4023503" y="9719006"/>
            <a:ext cx="3077739" cy="511651"/>
          </a:xfrm>
          <a:prstGeom prst="rect">
            <a:avLst/>
          </a:prstGeom>
        </p:spPr>
        <p:txBody>
          <a:bodyPr vert="horz" lIns="99057" tIns="49528" rIns="99057" bIns="49528" rtlCol="0" anchor="b"/>
          <a:lstStyle>
            <a:lvl1pPr algn="r">
              <a:defRPr sz="1300"/>
            </a:lvl1pPr>
          </a:lstStyle>
          <a:p>
            <a:fld id="{F3B7EE11-88F6-4E42-B196-8CF9EA9FE22F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73914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511651"/>
          </a:xfrm>
          <a:prstGeom prst="rect">
            <a:avLst/>
          </a:prstGeom>
        </p:spPr>
        <p:txBody>
          <a:bodyPr vert="horz" lIns="99057" tIns="49528" rIns="99057" bIns="49528" rtlCol="0"/>
          <a:lstStyle>
            <a:lvl1pPr algn="l">
              <a:defRPr sz="1300">
                <a:latin typeface="Arial" pitchFamily="34" charset="0"/>
              </a:defRPr>
            </a:lvl1pPr>
          </a:lstStyle>
          <a:p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4023092" y="0"/>
            <a:ext cx="3077739" cy="511651"/>
          </a:xfrm>
          <a:prstGeom prst="rect">
            <a:avLst/>
          </a:prstGeom>
        </p:spPr>
        <p:txBody>
          <a:bodyPr vert="horz" lIns="99057" tIns="49528" rIns="99057" bIns="49528" rtlCol="0"/>
          <a:lstStyle>
            <a:lvl1pPr algn="r">
              <a:defRPr sz="1300">
                <a:latin typeface="Arial" pitchFamily="34" charset="0"/>
              </a:defRPr>
            </a:lvl1pPr>
          </a:lstStyle>
          <a:p>
            <a:fld id="{45B75E70-762A-4375-AA7C-DE9BB7CC9339}" type="datetimeFigureOut">
              <a:rPr lang="de-DE" smtClean="0"/>
              <a:pPr/>
              <a:t>18.03.2021</a:t>
            </a:fld>
            <a:endParaRPr lang="de-DE" dirty="0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39700" y="766763"/>
            <a:ext cx="6823075" cy="3838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57" tIns="49528" rIns="99057" bIns="49528" rtlCol="0" anchor="ctr"/>
          <a:lstStyle/>
          <a:p>
            <a:endParaRPr lang="de-DE" dirty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710248" y="4860687"/>
            <a:ext cx="5681980" cy="4604861"/>
          </a:xfrm>
          <a:prstGeom prst="rect">
            <a:avLst/>
          </a:prstGeom>
        </p:spPr>
        <p:txBody>
          <a:bodyPr vert="horz" lIns="99057" tIns="49528" rIns="99057" bIns="49528" rtlCol="0"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719598"/>
            <a:ext cx="3077739" cy="511651"/>
          </a:xfrm>
          <a:prstGeom prst="rect">
            <a:avLst/>
          </a:prstGeom>
        </p:spPr>
        <p:txBody>
          <a:bodyPr vert="horz" lIns="99057" tIns="49528" rIns="99057" bIns="49528" rtlCol="0" anchor="b"/>
          <a:lstStyle>
            <a:lvl1pPr algn="l">
              <a:defRPr sz="1300">
                <a:latin typeface="Arial" pitchFamily="34" charset="0"/>
              </a:defRPr>
            </a:lvl1pPr>
          </a:lstStyle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4023092" y="9719598"/>
            <a:ext cx="3077739" cy="511651"/>
          </a:xfrm>
          <a:prstGeom prst="rect">
            <a:avLst/>
          </a:prstGeom>
        </p:spPr>
        <p:txBody>
          <a:bodyPr vert="horz" lIns="99057" tIns="49528" rIns="99057" bIns="49528" rtlCol="0" anchor="b"/>
          <a:lstStyle>
            <a:lvl1pPr algn="r">
              <a:defRPr sz="1300">
                <a:latin typeface="Arial" pitchFamily="34" charset="0"/>
              </a:defRPr>
            </a:lvl1pPr>
          </a:lstStyle>
          <a:p>
            <a:fld id="{DF1895BC-06EC-475A-97CA-BF53472F2E03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368375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1895BC-06EC-475A-97CA-BF53472F2E03}" type="slidenum">
              <a:rPr lang="de-DE" smtClean="0"/>
              <a:pPr/>
              <a:t>4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919380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B40352-9537-4988-B9B0-909ED5BA446F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25820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1895BC-06EC-475A-97CA-BF53472F2E03}" type="slidenum">
              <a:rPr lang="de-DE" smtClean="0"/>
              <a:pPr/>
              <a:t>8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1666492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psf\Host\Users\cd\Desktop\Startbild_16zu9-E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88825" cy="6856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Rectangle 4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878399" y="1573200"/>
            <a:ext cx="10864800" cy="741600"/>
          </a:xfrm>
        </p:spPr>
        <p:txBody>
          <a:bodyPr/>
          <a:lstStyle>
            <a:lvl1pPr>
              <a:tabLst>
                <a:tab pos="2038350" algn="l"/>
              </a:tabLst>
              <a:defRPr b="1"/>
            </a:lvl1pPr>
          </a:lstStyle>
          <a:p>
            <a:pPr lvl="0"/>
            <a:r>
              <a:rPr lang="en-GB" noProof="0" dirty="0"/>
              <a:t>Click here to insert lecture title</a:t>
            </a:r>
            <a:endParaRPr lang="de-DE" noProof="0" dirty="0"/>
          </a:p>
        </p:txBody>
      </p:sp>
      <p:sp>
        <p:nvSpPr>
          <p:cNvPr id="16" name="Rectangle 37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878399" y="2430000"/>
            <a:ext cx="10864800" cy="1152000"/>
          </a:xfrm>
        </p:spPr>
        <p:txBody>
          <a:bodyPr/>
          <a:lstStyle>
            <a:lvl1pPr marL="0" indent="0">
              <a:buFontTx/>
              <a:buNone/>
              <a:defRPr sz="2400" baseline="0">
                <a:solidFill>
                  <a:srgbClr val="686868"/>
                </a:solidFill>
              </a:defRPr>
            </a:lvl1pPr>
          </a:lstStyle>
          <a:p>
            <a:pPr lvl="0"/>
            <a:r>
              <a:rPr lang="en-GB" noProof="0" dirty="0"/>
              <a:t>Click here to insert lecture subtitle</a:t>
            </a: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sv-SE" noProof="0"/>
              <a:t>&gt; FLY AI &gt; Hon. Prof. Dr. H. Helmke •  23.03.2021</a:t>
            </a:r>
            <a:endParaRPr lang="en-GB" noProof="0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noProof="0"/>
              <a:t>DLR.de  •  Chart </a:t>
            </a:r>
            <a:fld id="{A5AC3FBE-A647-41C9-A8C3-4435ED4FC895}" type="slidenum">
              <a:rPr lang="en-GB" noProof="0" smtClean="0"/>
              <a:pPr>
                <a:defRPr/>
              </a:pPr>
              <a:t>‹Nr.›</a:t>
            </a:fld>
            <a:endParaRPr lang="en-GB" noProof="0" dirty="0"/>
          </a:p>
        </p:txBody>
      </p:sp>
      <p:pic>
        <p:nvPicPr>
          <p:cNvPr id="8" name="Picture 46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930" y="5598000"/>
            <a:ext cx="1080000" cy="9569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728537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noProof="0" dirty="0"/>
              <a:t>Click here to insert chart title</a:t>
            </a:r>
            <a:endParaRPr lang="en-GB" dirty="0"/>
          </a:p>
        </p:txBody>
      </p:sp>
      <p:sp>
        <p:nvSpPr>
          <p:cNvPr id="11" name="Textplatzhalter 10"/>
          <p:cNvSpPr>
            <a:spLocks noGrp="1"/>
          </p:cNvSpPr>
          <p:nvPr>
            <p:ph type="body" sz="quarter" idx="12" hasCustomPrompt="1"/>
          </p:nvPr>
        </p:nvSpPr>
        <p:spPr>
          <a:xfrm>
            <a:off x="486000" y="1591200"/>
            <a:ext cx="11221200" cy="4338000"/>
          </a:xfrm>
        </p:spPr>
        <p:txBody>
          <a:bodyPr/>
          <a:lstStyle/>
          <a:p>
            <a:pPr lvl="0"/>
            <a:r>
              <a:rPr lang="en-GB" noProof="0" dirty="0"/>
              <a:t>Click here to insert text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defRPr/>
            </a:pPr>
            <a:r>
              <a:rPr lang="sv-SE" noProof="0"/>
              <a:t>&gt; FLY AI &gt; Hon. Prof. Dr. H. Helmke •  23.03.2021</a:t>
            </a:r>
            <a:endParaRPr lang="en-GB" noProof="0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r>
              <a:rPr lang="en-GB" noProof="0"/>
              <a:t>DLR.de  •  Chart </a:t>
            </a:r>
            <a:fld id="{A5AC3FBE-A647-41C9-A8C3-4435ED4FC895}" type="slidenum">
              <a:rPr lang="en-GB" noProof="0" smtClean="0"/>
              <a:pPr>
                <a:defRPr/>
              </a:pPr>
              <a:t>‹Nr.›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3915023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un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noProof="0" dirty="0"/>
              <a:t>Click here to insert chart title</a:t>
            </a:r>
            <a:endParaRPr lang="en-GB" dirty="0"/>
          </a:p>
        </p:txBody>
      </p:sp>
      <p:sp>
        <p:nvSpPr>
          <p:cNvPr id="11" name="Textplatzhalter 10"/>
          <p:cNvSpPr>
            <a:spLocks noGrp="1"/>
          </p:cNvSpPr>
          <p:nvPr>
            <p:ph type="body" sz="quarter" idx="12" hasCustomPrompt="1"/>
          </p:nvPr>
        </p:nvSpPr>
        <p:spPr>
          <a:xfrm>
            <a:off x="486000" y="1591200"/>
            <a:ext cx="5482800" cy="4338000"/>
          </a:xfrm>
        </p:spPr>
        <p:txBody>
          <a:bodyPr/>
          <a:lstStyle/>
          <a:p>
            <a:pPr lvl="0"/>
            <a:r>
              <a:rPr lang="en-GB" noProof="0" dirty="0"/>
              <a:t>Click here to insert text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6" name="Bildplatzhalter 5"/>
          <p:cNvSpPr>
            <a:spLocks noGrp="1"/>
          </p:cNvSpPr>
          <p:nvPr>
            <p:ph type="pic" sz="quarter" idx="13" hasCustomPrompt="1"/>
          </p:nvPr>
        </p:nvSpPr>
        <p:spPr>
          <a:xfrm>
            <a:off x="6224400" y="1591200"/>
            <a:ext cx="5482800" cy="4338000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Arial" pitchFamily="34" charset="0"/>
              <a:buNone/>
              <a:tabLst/>
              <a:defRPr/>
            </a:lvl1pPr>
          </a:lstStyle>
          <a:p>
            <a:r>
              <a:rPr lang="en-GB" noProof="0" dirty="0"/>
              <a:t>Click onto symbol to insert picture</a:t>
            </a:r>
          </a:p>
          <a:p>
            <a:endParaRPr lang="en-GB" noProof="0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>
              <a:defRPr/>
            </a:pPr>
            <a:r>
              <a:rPr lang="sv-SE" noProof="0"/>
              <a:t>&gt; FLY AI &gt; Hon. Prof. Dr. H. Helmke •  23.03.2021</a:t>
            </a:r>
            <a:endParaRPr lang="en-GB" noProof="0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r>
              <a:rPr lang="en-GB" noProof="0"/>
              <a:t>DLR.de  •  Chart </a:t>
            </a:r>
            <a:fld id="{A5AC3FBE-A647-41C9-A8C3-4435ED4FC895}" type="slidenum">
              <a:rPr lang="en-GB" noProof="0" smtClean="0"/>
              <a:pPr>
                <a:defRPr/>
              </a:pPr>
              <a:t>‹Nr.›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7006789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n Inhalt lin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noProof="0" dirty="0"/>
              <a:t>Click here to insert chart title</a:t>
            </a:r>
            <a:endParaRPr lang="en-GB" dirty="0"/>
          </a:p>
        </p:txBody>
      </p:sp>
      <p:sp>
        <p:nvSpPr>
          <p:cNvPr id="11" name="Textplatzhalter 10"/>
          <p:cNvSpPr>
            <a:spLocks noGrp="1"/>
          </p:cNvSpPr>
          <p:nvPr>
            <p:ph type="body" sz="quarter" idx="12" hasCustomPrompt="1"/>
          </p:nvPr>
        </p:nvSpPr>
        <p:spPr>
          <a:xfrm>
            <a:off x="486000" y="1591200"/>
            <a:ext cx="5482800" cy="4338000"/>
          </a:xfrm>
        </p:spPr>
        <p:txBody>
          <a:bodyPr/>
          <a:lstStyle/>
          <a:p>
            <a:pPr lvl="0"/>
            <a:r>
              <a:rPr lang="en-GB" noProof="0" dirty="0"/>
              <a:t>Click here to insert text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>
              <a:defRPr/>
            </a:pPr>
            <a:r>
              <a:rPr lang="sv-SE" noProof="0"/>
              <a:t>&gt; FLY AI &gt; Hon. Prof. Dr. H. Helmke •  23.03.2021</a:t>
            </a:r>
            <a:endParaRPr lang="en-GB" noProof="0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r>
              <a:rPr lang="en-GB" noProof="0"/>
              <a:t>DLR.de  •  Chart </a:t>
            </a:r>
            <a:fld id="{A5AC3FBE-A647-41C9-A8C3-4435ED4FC895}" type="slidenum">
              <a:rPr lang="en-GB" noProof="0" smtClean="0"/>
              <a:pPr>
                <a:defRPr/>
              </a:pPr>
              <a:t>‹Nr.›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9936201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noProof="0" dirty="0"/>
              <a:t>Click here to insert chart title</a:t>
            </a:r>
            <a:endParaRPr lang="en-GB" dirty="0"/>
          </a:p>
        </p:txBody>
      </p:sp>
      <p:sp>
        <p:nvSpPr>
          <p:cNvPr id="11" name="Textplatzhalter 10"/>
          <p:cNvSpPr>
            <a:spLocks noGrp="1"/>
          </p:cNvSpPr>
          <p:nvPr>
            <p:ph type="body" sz="quarter" idx="12" hasCustomPrompt="1"/>
          </p:nvPr>
        </p:nvSpPr>
        <p:spPr>
          <a:xfrm>
            <a:off x="486000" y="1591200"/>
            <a:ext cx="5482800" cy="4338000"/>
          </a:xfrm>
        </p:spPr>
        <p:txBody>
          <a:bodyPr/>
          <a:lstStyle/>
          <a:p>
            <a:pPr lvl="0"/>
            <a:r>
              <a:rPr lang="en-GB" noProof="0" dirty="0"/>
              <a:t>Click here to insert text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>
              <a:defRPr/>
            </a:pPr>
            <a:r>
              <a:rPr lang="sv-SE" noProof="0"/>
              <a:t>&gt; FLY AI &gt; Hon. Prof. Dr. H. Helmke •  23.03.2021</a:t>
            </a:r>
            <a:endParaRPr lang="en-GB" noProof="0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r>
              <a:rPr lang="en-GB" noProof="0"/>
              <a:t>DLR.de  •  Chart </a:t>
            </a:r>
            <a:fld id="{A5AC3FBE-A647-41C9-A8C3-4435ED4FC895}" type="slidenum">
              <a:rPr lang="en-GB" noProof="0" smtClean="0"/>
              <a:pPr>
                <a:defRPr/>
              </a:pPr>
              <a:t>‹Nr.›</a:t>
            </a:fld>
            <a:endParaRPr lang="en-GB" noProof="0" dirty="0"/>
          </a:p>
        </p:txBody>
      </p:sp>
      <p:sp>
        <p:nvSpPr>
          <p:cNvPr id="6" name="Textplatzhalter 10"/>
          <p:cNvSpPr>
            <a:spLocks noGrp="1"/>
          </p:cNvSpPr>
          <p:nvPr>
            <p:ph type="body" sz="quarter" idx="16" hasCustomPrompt="1"/>
          </p:nvPr>
        </p:nvSpPr>
        <p:spPr>
          <a:xfrm>
            <a:off x="6224400" y="1591200"/>
            <a:ext cx="5482800" cy="4338000"/>
          </a:xfrm>
        </p:spPr>
        <p:txBody>
          <a:bodyPr/>
          <a:lstStyle/>
          <a:p>
            <a:pPr lvl="0"/>
            <a:r>
              <a:rPr lang="en-GB" noProof="0" dirty="0"/>
              <a:t>Click here to insert text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517930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platzhalter 1"/>
          <p:cNvSpPr>
            <a:spLocks noGrp="1"/>
          </p:cNvSpPr>
          <p:nvPr>
            <p:ph type="body" idx="11" hasCustomPrompt="1"/>
          </p:nvPr>
        </p:nvSpPr>
        <p:spPr>
          <a:xfrm>
            <a:off x="485999" y="1591200"/>
            <a:ext cx="5482800" cy="334800"/>
          </a:xfrm>
        </p:spPr>
        <p:txBody>
          <a:bodyPr/>
          <a:lstStyle>
            <a:lvl1pPr marL="0" indent="0">
              <a:buFontTx/>
              <a:buNone/>
              <a:defRPr b="1"/>
            </a:lvl1pPr>
          </a:lstStyle>
          <a:p>
            <a:pPr lvl="0"/>
            <a:r>
              <a:rPr lang="en-GB" noProof="0" dirty="0"/>
              <a:t>Click here to insert header line</a:t>
            </a:r>
          </a:p>
        </p:txBody>
      </p:sp>
      <p:sp>
        <p:nvSpPr>
          <p:cNvPr id="12" name="Textplatzhalter 2"/>
          <p:cNvSpPr>
            <a:spLocks noGrp="1"/>
          </p:cNvSpPr>
          <p:nvPr>
            <p:ph type="body" sz="quarter" idx="12" hasCustomPrompt="1"/>
          </p:nvPr>
        </p:nvSpPr>
        <p:spPr>
          <a:xfrm>
            <a:off x="6224399" y="1591200"/>
            <a:ext cx="5482800" cy="334800"/>
          </a:xfrm>
        </p:spPr>
        <p:txBody>
          <a:bodyPr/>
          <a:lstStyle>
            <a:lvl1pPr marL="0" indent="0">
              <a:buFontTx/>
              <a:buNone/>
              <a:defRPr b="1"/>
            </a:lvl1pPr>
          </a:lstStyle>
          <a:p>
            <a:pPr lvl="0"/>
            <a:r>
              <a:rPr lang="en-GB" noProof="0" dirty="0"/>
              <a:t>Click here to insert header line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noProof="0" dirty="0"/>
              <a:t>Click here to insert chart title</a:t>
            </a:r>
            <a:endParaRPr lang="en-GB" dirty="0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5" hasCustomPrompt="1"/>
          </p:nvPr>
        </p:nvSpPr>
        <p:spPr>
          <a:xfrm>
            <a:off x="486000" y="2141999"/>
            <a:ext cx="5482800" cy="3787200"/>
          </a:xfrm>
        </p:spPr>
        <p:txBody>
          <a:bodyPr/>
          <a:lstStyle/>
          <a:p>
            <a:pPr lvl="0"/>
            <a:r>
              <a:rPr lang="en-GB" noProof="0" dirty="0"/>
              <a:t>Click here to insert text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11" name="Textplatzhalter 6"/>
          <p:cNvSpPr>
            <a:spLocks noGrp="1"/>
          </p:cNvSpPr>
          <p:nvPr>
            <p:ph type="body" sz="quarter" idx="16" hasCustomPrompt="1"/>
          </p:nvPr>
        </p:nvSpPr>
        <p:spPr>
          <a:xfrm>
            <a:off x="6224400" y="2142000"/>
            <a:ext cx="5482800" cy="3787200"/>
          </a:xfrm>
        </p:spPr>
        <p:txBody>
          <a:bodyPr/>
          <a:lstStyle/>
          <a:p>
            <a:pPr lvl="0"/>
            <a:r>
              <a:rPr lang="en-GB" noProof="0" dirty="0"/>
              <a:t>Click here to insert text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pPr>
              <a:defRPr/>
            </a:pPr>
            <a:r>
              <a:rPr lang="sv-SE" noProof="0"/>
              <a:t>&gt; FLY AI &gt; Hon. Prof. Dr. H. Helmke •  23.03.2021</a:t>
            </a:r>
            <a:endParaRPr lang="en-GB" noProof="0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r>
              <a:rPr lang="en-GB" noProof="0"/>
              <a:t>DLR.de  •  Chart </a:t>
            </a:r>
            <a:fld id="{A5AC3FBE-A647-41C9-A8C3-4435ED4FC895}" type="slidenum">
              <a:rPr lang="en-GB" noProof="0" smtClean="0"/>
              <a:pPr>
                <a:defRPr/>
              </a:pPr>
              <a:t>‹Nr.›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5384776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noProof="0" dirty="0"/>
              <a:t>Click here to insert chart title</a:t>
            </a:r>
            <a:endParaRPr lang="en-GB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sv-SE" noProof="0"/>
              <a:t>&gt; FLY AI &gt; Hon. Prof. Dr. H. Helmke •  23.03.2021</a:t>
            </a:r>
            <a:endParaRPr lang="en-GB" noProof="0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noProof="0"/>
              <a:t>DLR.de  •  Chart </a:t>
            </a:r>
            <a:fld id="{A5AC3FBE-A647-41C9-A8C3-4435ED4FC895}" type="slidenum">
              <a:rPr lang="en-GB" noProof="0" smtClean="0"/>
              <a:pPr>
                <a:defRPr/>
              </a:pPr>
              <a:t>‹Nr.›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40193871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sv-SE" noProof="0"/>
              <a:t>&gt; FLY AI &gt; Hon. Prof. Dr. H. Helmke •  23.03.2021</a:t>
            </a:r>
            <a:endParaRPr lang="en-GB" noProof="0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noProof="0"/>
              <a:t>DLR.de  •  Chart </a:t>
            </a:r>
            <a:fld id="{A5AC3FBE-A647-41C9-A8C3-4435ED4FC895}" type="slidenum">
              <a:rPr lang="en-GB" noProof="0" smtClean="0"/>
              <a:pPr>
                <a:defRPr/>
              </a:pPr>
              <a:t>‹Nr.›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5176835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eer ohne Hinter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sv-SE" noProof="0"/>
              <a:t>&gt; FLY AI &gt; Hon. Prof. Dr. H. Helmke •  23.03.2021</a:t>
            </a:r>
            <a:endParaRPr lang="en-GB" noProof="0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noProof="0"/>
              <a:t>DLR.de  •  Chart </a:t>
            </a:r>
            <a:fld id="{A5AC3FBE-A647-41C9-A8C3-4435ED4FC895}" type="slidenum">
              <a:rPr lang="en-GB" noProof="0" smtClean="0"/>
              <a:pPr>
                <a:defRPr/>
              </a:pPr>
              <a:t>‹Nr.›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7228442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419" y="1826048"/>
            <a:ext cx="10518338" cy="4241179"/>
          </a:xfrm>
        </p:spPr>
        <p:txBody>
          <a:bodyPr/>
          <a:lstStyle>
            <a:lvl1pPr>
              <a:defRPr b="0"/>
            </a:lvl1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3486385" y="6357822"/>
            <a:ext cx="4669138" cy="3652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00">
                <a:solidFill>
                  <a:schemeClr val="bg1"/>
                </a:solidFill>
              </a:defRPr>
            </a:lvl1pPr>
          </a:lstStyle>
          <a:p>
            <a:r>
              <a:rPr lang="fr-BE" dirty="0" err="1"/>
              <a:t>Footer</a:t>
            </a:r>
            <a:endParaRPr lang="en-GB" dirty="0"/>
          </a:p>
        </p:txBody>
      </p:sp>
      <p:sp>
        <p:nvSpPr>
          <p:cNvPr id="5" name="Slide Number Placeholder 6"/>
          <p:cNvSpPr>
            <a:spLocks noGrp="1"/>
          </p:cNvSpPr>
          <p:nvPr>
            <p:ph type="sldNum" sz="quarter" idx="4"/>
          </p:nvPr>
        </p:nvSpPr>
        <p:spPr>
          <a:xfrm flipH="1">
            <a:off x="11356756" y="6357822"/>
            <a:ext cx="565820" cy="3652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chemeClr val="bg1"/>
                </a:solidFill>
              </a:defRPr>
            </a:lvl1pPr>
          </a:lstStyle>
          <a:p>
            <a:fld id="{49914AAD-F1A8-4E19-BB8D-AF4E3BDB0EEE}" type="slidenum">
              <a:rPr lang="en-GB" smtClean="0"/>
              <a:pPr/>
              <a:t>‹Nr.›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765402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fik 10" descr="Folie-03.png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587"/>
          <a:stretch>
            <a:fillRect/>
          </a:stretch>
        </p:blipFill>
        <p:spPr bwMode="auto">
          <a:xfrm>
            <a:off x="1588" y="6143625"/>
            <a:ext cx="12185650" cy="71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85999" y="648000"/>
            <a:ext cx="11221200" cy="73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dirty="0"/>
              <a:t>Click here to insert chart title</a:t>
            </a:r>
            <a:endParaRPr lang="de-DE" noProof="0" dirty="0"/>
          </a:p>
        </p:txBody>
      </p:sp>
      <p:sp>
        <p:nvSpPr>
          <p:cNvPr id="1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85999" y="1591200"/>
            <a:ext cx="11221200" cy="433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dirty="0"/>
              <a:t>Master text format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11" name="Rectangle 5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529999" y="126000"/>
            <a:ext cx="10177200" cy="14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buFontTx/>
              <a:buNone/>
              <a:defRPr sz="800">
                <a:solidFill>
                  <a:srgbClr val="686868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sv-SE" noProof="0"/>
              <a:t>&gt; FLY AI &gt; Hon. Prof. Dr. H. Helmke •  23.03.2021</a:t>
            </a:r>
            <a:endParaRPr lang="en-GB" noProof="0" dirty="0"/>
          </a:p>
        </p:txBody>
      </p:sp>
      <p:sp>
        <p:nvSpPr>
          <p:cNvPr id="12" name="Rectangle 5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86000" y="126000"/>
            <a:ext cx="1044000" cy="14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buFontTx/>
              <a:buNone/>
              <a:defRPr lang="de-DE" sz="800" kern="1200">
                <a:solidFill>
                  <a:srgbClr val="686868"/>
                </a:solidFill>
                <a:latin typeface="Arial" charset="0"/>
                <a:ea typeface="ヒラギノ角ゴ Pro W3" charset="-128"/>
                <a:cs typeface="+mn-cs"/>
              </a:defRPr>
            </a:lvl1pPr>
          </a:lstStyle>
          <a:p>
            <a:pPr>
              <a:defRPr/>
            </a:pPr>
            <a:r>
              <a:rPr lang="en-GB" noProof="0" dirty="0"/>
              <a:t>DLR.de  •  Chart </a:t>
            </a:r>
            <a:fld id="{A5AC3FBE-A647-41C9-A8C3-4435ED4FC895}" type="slidenum">
              <a:rPr lang="en-GB" noProof="0" smtClean="0"/>
              <a:pPr>
                <a:defRPr/>
              </a:pPr>
              <a:t>‹Nr.›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318367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9" r:id="rId3"/>
    <p:sldLayoutId id="2147483661" r:id="rId4"/>
    <p:sldLayoutId id="2147483662" r:id="rId5"/>
    <p:sldLayoutId id="2147483658" r:id="rId6"/>
    <p:sldLayoutId id="2147483655" r:id="rId7"/>
    <p:sldLayoutId id="2147483656" r:id="rId8"/>
    <p:sldLayoutId id="2147483660" r:id="rId9"/>
    <p:sldLayoutId id="2147483663" r:id="rId10"/>
  </p:sldLayoutIdLst>
  <p:hf hdr="0" dt="0"/>
  <p:txStyles>
    <p:titleStyle>
      <a:lvl1pPr algn="l" defTabSz="914400" rtl="0" eaLnBrk="1" latinLnBrk="0" hangingPunct="1">
        <a:spcBef>
          <a:spcPct val="0"/>
        </a:spcBef>
        <a:buNone/>
        <a:defRPr sz="2400" b="1" kern="1200">
          <a:solidFill>
            <a:srgbClr val="686868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180000" indent="-180000" algn="l" defTabSz="914400" rtl="0" eaLnBrk="1" latinLnBrk="0" hangingPunct="1">
        <a:spcBef>
          <a:spcPts val="300"/>
        </a:spcBef>
        <a:spcAft>
          <a:spcPts val="0"/>
        </a:spcAft>
        <a:buFont typeface="Arial" pitchFamily="34" charset="0"/>
        <a:buChar char="•"/>
        <a:defRPr sz="1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626400" indent="-180000" algn="l" defTabSz="914400" rtl="0" eaLnBrk="1" latinLnBrk="0" hangingPunct="1">
        <a:spcBef>
          <a:spcPts val="0"/>
        </a:spcBef>
        <a:buFont typeface="Arial" pitchFamily="34" charset="0"/>
        <a:buChar char="•"/>
        <a:defRPr sz="1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076400" indent="-180000" algn="l" defTabSz="914400" rtl="0" eaLnBrk="1" latinLnBrk="0" hangingPunct="1">
        <a:spcBef>
          <a:spcPts val="0"/>
        </a:spcBef>
        <a:buFont typeface="Arial" pitchFamily="34" charset="0"/>
        <a:buChar char="•"/>
        <a:defRPr sz="1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522800" indent="-180000" algn="l" defTabSz="914400" rtl="0" eaLnBrk="1" latinLnBrk="0" hangingPunct="1">
        <a:spcBef>
          <a:spcPts val="0"/>
        </a:spcBef>
        <a:buFont typeface="Arial" pitchFamily="34" charset="0"/>
        <a:buChar char="•"/>
        <a:defRPr sz="1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1969200" indent="-180000" algn="l" defTabSz="914400" rtl="0" eaLnBrk="1" latinLnBrk="0" hangingPunct="1">
        <a:spcBef>
          <a:spcPts val="0"/>
        </a:spcBef>
        <a:buFont typeface="Arial" pitchFamily="34" charset="0"/>
        <a:buChar char="•"/>
        <a:defRPr sz="1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1.jpeg"/><Relationship Id="rId11" Type="http://schemas.openxmlformats.org/officeDocument/2006/relationships/image" Target="../media/image16.jpeg"/><Relationship Id="rId5" Type="http://schemas.openxmlformats.org/officeDocument/2006/relationships/image" Target="../media/image10.jpeg"/><Relationship Id="rId10" Type="http://schemas.openxmlformats.org/officeDocument/2006/relationships/image" Target="../media/image15.jpeg"/><Relationship Id="rId4" Type="http://schemas.openxmlformats.org/officeDocument/2006/relationships/image" Target="../media/image9.png"/><Relationship Id="rId9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8.png"/><Relationship Id="rId7" Type="http://schemas.openxmlformats.org/officeDocument/2006/relationships/image" Target="../media/image20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9"/>
          <p:cNvSpPr>
            <a:spLocks noGrp="1"/>
          </p:cNvSpPr>
          <p:nvPr>
            <p:ph type="ctrTitle"/>
          </p:nvPr>
        </p:nvSpPr>
        <p:spPr>
          <a:xfrm>
            <a:off x="837512" y="1053530"/>
            <a:ext cx="10864800" cy="1152128"/>
          </a:xfrm>
        </p:spPr>
        <p:txBody>
          <a:bodyPr/>
          <a:lstStyle/>
          <a:p>
            <a:pPr algn="ctr"/>
            <a:r>
              <a:rPr lang="en-GB" dirty="0"/>
              <a:t>Automatic Speech Recognition for ATCo Support</a:t>
            </a:r>
            <a:br>
              <a:rPr lang="en-GB" dirty="0"/>
            </a:br>
            <a:r>
              <a:rPr lang="en-GB" sz="2000" b="0" dirty="0"/>
              <a:t>An application of </a:t>
            </a:r>
            <a:r>
              <a:rPr lang="en-GB" sz="2000" dirty="0"/>
              <a:t>Artificial Intelligence</a:t>
            </a:r>
            <a:r>
              <a:rPr lang="en-GB" sz="2000" b="0" dirty="0"/>
              <a:t> </a:t>
            </a:r>
            <a:r>
              <a:rPr lang="en-GB" sz="2000" b="0" dirty="0">
                <a:sym typeface="Calibri"/>
              </a:rPr>
              <a:t> and its steps from </a:t>
            </a:r>
            <a:br>
              <a:rPr lang="en-GB" sz="2000" b="0" dirty="0">
                <a:sym typeface="Calibri"/>
              </a:rPr>
            </a:br>
            <a:r>
              <a:rPr lang="en-GB" sz="2000" b="0" dirty="0">
                <a:sym typeface="Calibri"/>
              </a:rPr>
              <a:t>the I</a:t>
            </a:r>
            <a:r>
              <a:rPr lang="en-GB" sz="2000" dirty="0">
                <a:sym typeface="Calibri"/>
              </a:rPr>
              <a:t>dea</a:t>
            </a:r>
            <a:r>
              <a:rPr lang="en-GB" sz="2000" b="0" dirty="0">
                <a:sym typeface="Calibri"/>
              </a:rPr>
              <a:t> to </a:t>
            </a:r>
            <a:r>
              <a:rPr lang="en-GB" sz="2000" dirty="0">
                <a:sym typeface="Calibri"/>
              </a:rPr>
              <a:t>Exploratory Research </a:t>
            </a:r>
            <a:r>
              <a:rPr lang="en-GB" sz="2000" b="0" dirty="0">
                <a:sym typeface="Calibri"/>
              </a:rPr>
              <a:t>to </a:t>
            </a:r>
            <a:r>
              <a:rPr lang="en-GB" sz="2000" dirty="0">
                <a:sym typeface="Calibri"/>
              </a:rPr>
              <a:t>Industrial Research</a:t>
            </a:r>
            <a:br>
              <a:rPr lang="en-GB" sz="2000" b="0" dirty="0"/>
            </a:br>
            <a:endParaRPr lang="en-GB" sz="2000" b="0" dirty="0"/>
          </a:p>
        </p:txBody>
      </p:sp>
      <p:sp>
        <p:nvSpPr>
          <p:cNvPr id="11" name="Untertitel 10"/>
          <p:cNvSpPr>
            <a:spLocks noGrp="1"/>
          </p:cNvSpPr>
          <p:nvPr>
            <p:ph type="subTitle" idx="1"/>
          </p:nvPr>
        </p:nvSpPr>
        <p:spPr>
          <a:xfrm>
            <a:off x="837512" y="2853794"/>
            <a:ext cx="6412203" cy="2520216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GB" sz="2800" b="1" noProof="1"/>
              <a:t>Hon. Prof. Dr. Hartmut Helmke, </a:t>
            </a:r>
          </a:p>
          <a:p>
            <a:pPr>
              <a:lnSpc>
                <a:spcPts val="2800"/>
              </a:lnSpc>
              <a:spcAft>
                <a:spcPts val="600"/>
              </a:spcAft>
            </a:pPr>
            <a:r>
              <a:rPr lang="en-GB" sz="2800" b="1" noProof="1"/>
              <a:t>German Aerospace Center, DLR</a:t>
            </a:r>
            <a:br>
              <a:rPr lang="en-GB" b="1" noProof="1"/>
            </a:br>
            <a:r>
              <a:rPr lang="en-GB" sz="2000" b="1" noProof="1"/>
              <a:t>Project Lead of AcListant®, </a:t>
            </a:r>
            <a:br>
              <a:rPr lang="en-GB" sz="2000" b="1" noProof="1"/>
            </a:br>
            <a:r>
              <a:rPr lang="en-GB" sz="2000" b="1" noProof="1"/>
              <a:t>AcListant®-Strips, </a:t>
            </a:r>
            <a:br>
              <a:rPr lang="en-GB" sz="2000" b="1" noProof="1"/>
            </a:br>
            <a:r>
              <a:rPr lang="en-GB" sz="2000" b="1" noProof="1"/>
              <a:t>PJ.16-04-ASR-W1, </a:t>
            </a:r>
            <a:br>
              <a:rPr lang="en-GB" sz="2000" b="1" noProof="1"/>
            </a:br>
            <a:r>
              <a:rPr lang="en-GB" sz="2000" b="1" noProof="1"/>
              <a:t>MALORCA, HAAWAII</a:t>
            </a:r>
            <a:endParaRPr lang="en-GB" noProof="1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sv-SE" noProof="0"/>
              <a:t>&gt; FLY AI &gt; Hon. Prof. Dr. H. Helmke •  23.03.2021</a:t>
            </a:r>
            <a:endParaRPr lang="en-GB" noProof="0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GB" noProof="0"/>
              <a:t>DLR.de  •  Chart </a:t>
            </a:r>
            <a:fld id="{A5AC3FBE-A647-41C9-A8C3-4435ED4FC895}" type="slidenum">
              <a:rPr lang="en-GB" noProof="0" smtClean="0"/>
              <a:pPr/>
              <a:t>1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5617856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F76178FD-2FE7-4FAB-A1F7-FC1D6BE354F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GB" sz="4000" dirty="0"/>
              <a:t>How many training data is used by Google for training their speech recognizer? </a:t>
            </a:r>
            <a:br>
              <a:rPr lang="en-GB" sz="4400" dirty="0"/>
            </a:br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33121A7C-3B08-421B-87F1-925616C9890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sv-SE" noProof="0"/>
              <a:t>&gt; FLY AI &gt; Hon. Prof. Dr. H. Helmke •  23.03.2021</a:t>
            </a:r>
            <a:endParaRPr lang="en-GB" noProof="0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ACE537E6-F965-40D3-B4E6-6643BC24618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noProof="0"/>
              <a:t>DLR.de  •  Chart </a:t>
            </a:r>
            <a:fld id="{A5AC3FBE-A647-41C9-A8C3-4435ED4FC895}" type="slidenum">
              <a:rPr lang="en-GB" noProof="0" smtClean="0"/>
              <a:pPr>
                <a:defRPr/>
              </a:pPr>
              <a:t>2</a:t>
            </a:fld>
            <a:endParaRPr lang="en-GB" noProof="0" dirty="0"/>
          </a:p>
        </p:txBody>
      </p:sp>
      <p:sp>
        <p:nvSpPr>
          <p:cNvPr id="7" name="Titel 5">
            <a:extLst>
              <a:ext uri="{FF2B5EF4-FFF2-40B4-BE49-F238E27FC236}">
                <a16:creationId xmlns:a16="http://schemas.microsoft.com/office/drawing/2014/main" id="{2BA73540-32DF-47FB-82B1-1CAB760FBF0E}"/>
              </a:ext>
            </a:extLst>
          </p:cNvPr>
          <p:cNvSpPr txBox="1">
            <a:spLocks/>
          </p:cNvSpPr>
          <p:nvPr/>
        </p:nvSpPr>
        <p:spPr bwMode="auto">
          <a:xfrm>
            <a:off x="1417067" y="3213770"/>
            <a:ext cx="2947291" cy="17281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tabLst>
                <a:tab pos="2038350" algn="l"/>
              </a:tabLst>
              <a:defRPr sz="2400" b="1" kern="1200">
                <a:solidFill>
                  <a:srgbClr val="686868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marL="342900" indent="-342900">
              <a:buFont typeface="+mj-lt"/>
              <a:buAutoNum type="arabicPeriod"/>
            </a:pPr>
            <a:r>
              <a:rPr lang="en-GB" sz="1800" dirty="0"/>
              <a:t>300 hours</a:t>
            </a:r>
          </a:p>
          <a:p>
            <a:pPr marL="342900" indent="-342900">
              <a:buFont typeface="+mj-lt"/>
              <a:buAutoNum type="arabicPeriod"/>
            </a:pPr>
            <a:r>
              <a:rPr lang="en-GB" sz="1800" dirty="0"/>
              <a:t>3,000 hours</a:t>
            </a:r>
          </a:p>
          <a:p>
            <a:pPr marL="342900" indent="-342900">
              <a:buFont typeface="+mj-lt"/>
              <a:buAutoNum type="arabicPeriod"/>
            </a:pPr>
            <a:r>
              <a:rPr lang="en-GB" sz="1800" dirty="0"/>
              <a:t>30,000 hours</a:t>
            </a:r>
          </a:p>
          <a:p>
            <a:pPr marL="342900" indent="-342900">
              <a:buFont typeface="+mj-lt"/>
              <a:buAutoNum type="arabicPeriod"/>
            </a:pPr>
            <a:r>
              <a:rPr lang="en-GB" sz="1800" dirty="0"/>
              <a:t>300,000 hours</a:t>
            </a:r>
          </a:p>
          <a:p>
            <a:pPr marL="342900" indent="-342900">
              <a:buFont typeface="+mj-lt"/>
              <a:buAutoNum type="arabicPeriod"/>
            </a:pPr>
            <a:r>
              <a:rPr lang="en-GB" sz="1800" dirty="0"/>
              <a:t>3,000,000 hours</a:t>
            </a:r>
          </a:p>
        </p:txBody>
      </p:sp>
    </p:spTree>
    <p:extLst>
      <p:ext uri="{BB962C8B-B14F-4D97-AF65-F5344CB8AC3E}">
        <p14:creationId xmlns:p14="http://schemas.microsoft.com/office/powerpoint/2010/main" val="14321717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59408B7-E9D0-4732-91FE-3F64BEE0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is Artificial Intelligence?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DE6BE15D-8040-4020-92FE-0567B74644A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86000" y="1591200"/>
            <a:ext cx="11221200" cy="738000"/>
          </a:xfrm>
        </p:spPr>
        <p:txBody>
          <a:bodyPr/>
          <a:lstStyle/>
          <a:p>
            <a:pPr marL="0" indent="0">
              <a:buNone/>
            </a:pPr>
            <a:r>
              <a:rPr lang="en-US" i="1" dirty="0"/>
              <a:t>“Artificial Intelligence is the development of computer systems that are able to perform tasks that would require </a:t>
            </a:r>
            <a:r>
              <a:rPr lang="en-US" b="1" i="1" dirty="0"/>
              <a:t>human intelligence</a:t>
            </a:r>
            <a:r>
              <a:rPr lang="en-US" i="1" dirty="0"/>
              <a:t>” </a:t>
            </a:r>
            <a:r>
              <a:rPr lang="en-US" dirty="0" err="1"/>
              <a:t>Schetinin</a:t>
            </a:r>
            <a:r>
              <a:rPr lang="en-US" dirty="0"/>
              <a:t> et al. (2018) </a:t>
            </a:r>
            <a:br>
              <a:rPr lang="en-US" dirty="0"/>
            </a:br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C28E397-9665-47EC-B0A8-993532CF6F1D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defRPr/>
            </a:pPr>
            <a:r>
              <a:rPr lang="sv-SE" noProof="0"/>
              <a:t>&gt; FLY AI &gt; Hon. Prof. Dr. H. Helmke •  23.03.2021</a:t>
            </a:r>
            <a:endParaRPr lang="en-GB" noProof="0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5DD7AD9B-0DA2-471B-8BBD-6FCDFCE2C755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r>
              <a:rPr lang="en-GB" noProof="0"/>
              <a:t>DLR.de  •  Chart </a:t>
            </a:r>
            <a:fld id="{A5AC3FBE-A647-41C9-A8C3-4435ED4FC895}" type="slidenum">
              <a:rPr lang="en-GB" noProof="0" smtClean="0"/>
              <a:pPr>
                <a:defRPr/>
              </a:pPr>
              <a:t>3</a:t>
            </a:fld>
            <a:endParaRPr lang="en-GB" noProof="0" dirty="0"/>
          </a:p>
        </p:txBody>
      </p:sp>
      <p:sp>
        <p:nvSpPr>
          <p:cNvPr id="7" name="Textplatzhalter 2">
            <a:extLst>
              <a:ext uri="{FF2B5EF4-FFF2-40B4-BE49-F238E27FC236}">
                <a16:creationId xmlns:a16="http://schemas.microsoft.com/office/drawing/2014/main" id="{BED34A88-FA87-4B7F-B93D-2DB1CCF542F7}"/>
              </a:ext>
            </a:extLst>
          </p:cNvPr>
          <p:cNvSpPr txBox="1">
            <a:spLocks/>
          </p:cNvSpPr>
          <p:nvPr/>
        </p:nvSpPr>
        <p:spPr bwMode="auto">
          <a:xfrm>
            <a:off x="485999" y="2362558"/>
            <a:ext cx="11221200" cy="73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180000" indent="-180000" algn="l" defTabSz="914400" rtl="0" eaLnBrk="1" latinLnBrk="0" hangingPunct="1">
              <a:spcBef>
                <a:spcPts val="300"/>
              </a:spcBef>
              <a:spcAft>
                <a:spcPts val="0"/>
              </a:spcAft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626400" indent="-180000" algn="l" defTabSz="914400" rtl="0" eaLnBrk="1" latinLnBrk="0" hangingPunct="1">
              <a:spcBef>
                <a:spcPts val="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076400" indent="-180000" algn="l" defTabSz="914400" rtl="0" eaLnBrk="1" latinLnBrk="0" hangingPunct="1">
              <a:spcBef>
                <a:spcPts val="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522800" indent="-180000" algn="l" defTabSz="914400" rtl="0" eaLnBrk="1" latinLnBrk="0" hangingPunct="1">
              <a:spcBef>
                <a:spcPts val="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969200" indent="-180000" algn="l" defTabSz="914400" rtl="0" eaLnBrk="1" latinLnBrk="0" hangingPunct="1">
              <a:spcBef>
                <a:spcPts val="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dirty="0"/>
              <a:t>In 1940s / 1950s a system </a:t>
            </a:r>
            <a:r>
              <a:rPr lang="en-US" b="1" dirty="0"/>
              <a:t>multiplying numbers </a:t>
            </a:r>
            <a:r>
              <a:rPr lang="en-US" dirty="0"/>
              <a:t>faster than a human was intelligent.</a:t>
            </a:r>
          </a:p>
          <a:p>
            <a:pPr marL="0" indent="0">
              <a:buFont typeface="Arial" pitchFamily="34" charset="0"/>
              <a:buNone/>
            </a:pPr>
            <a:r>
              <a:rPr lang="en-US" dirty="0"/>
              <a:t>During the 1980s / 1990s: it was </a:t>
            </a:r>
            <a:r>
              <a:rPr lang="en-US" b="1" dirty="0"/>
              <a:t>chess playing.</a:t>
            </a:r>
            <a:br>
              <a:rPr lang="en-US" dirty="0"/>
            </a:br>
            <a:endParaRPr lang="de-DE" dirty="0"/>
          </a:p>
        </p:txBody>
      </p:sp>
      <p:sp>
        <p:nvSpPr>
          <p:cNvPr id="8" name="Textplatzhalter 2">
            <a:extLst>
              <a:ext uri="{FF2B5EF4-FFF2-40B4-BE49-F238E27FC236}">
                <a16:creationId xmlns:a16="http://schemas.microsoft.com/office/drawing/2014/main" id="{3EC2D9D1-3EA2-4C79-ADDB-B4AE57F1318A}"/>
              </a:ext>
            </a:extLst>
          </p:cNvPr>
          <p:cNvSpPr txBox="1">
            <a:spLocks/>
          </p:cNvSpPr>
          <p:nvPr/>
        </p:nvSpPr>
        <p:spPr bwMode="auto">
          <a:xfrm>
            <a:off x="483467" y="3133916"/>
            <a:ext cx="11221200" cy="36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180000" indent="-180000" algn="l" defTabSz="914400" rtl="0" eaLnBrk="1" latinLnBrk="0" hangingPunct="1">
              <a:spcBef>
                <a:spcPts val="300"/>
              </a:spcBef>
              <a:spcAft>
                <a:spcPts val="0"/>
              </a:spcAft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626400" indent="-180000" algn="l" defTabSz="914400" rtl="0" eaLnBrk="1" latinLnBrk="0" hangingPunct="1">
              <a:spcBef>
                <a:spcPts val="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076400" indent="-180000" algn="l" defTabSz="914400" rtl="0" eaLnBrk="1" latinLnBrk="0" hangingPunct="1">
              <a:spcBef>
                <a:spcPts val="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522800" indent="-180000" algn="l" defTabSz="914400" rtl="0" eaLnBrk="1" latinLnBrk="0" hangingPunct="1">
              <a:spcBef>
                <a:spcPts val="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969200" indent="-180000" algn="l" defTabSz="914400" rtl="0" eaLnBrk="1" latinLnBrk="0" hangingPunct="1">
              <a:spcBef>
                <a:spcPts val="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dirty="0"/>
              <a:t>Now, we think autonomous cars or zero-person-cockpits are intelligent systems.</a:t>
            </a:r>
            <a:br>
              <a:rPr lang="en-US" dirty="0"/>
            </a:br>
            <a:endParaRPr lang="de-DE" dirty="0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0265185C-024F-4A4E-9B68-3EC67C6DA8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9035" y="3789834"/>
            <a:ext cx="3838575" cy="2295525"/>
          </a:xfrm>
          <a:prstGeom prst="rect">
            <a:avLst/>
          </a:prstGeom>
        </p:spPr>
      </p:pic>
      <p:sp>
        <p:nvSpPr>
          <p:cNvPr id="10" name="Textplatzhalter 2">
            <a:extLst>
              <a:ext uri="{FF2B5EF4-FFF2-40B4-BE49-F238E27FC236}">
                <a16:creationId xmlns:a16="http://schemas.microsoft.com/office/drawing/2014/main" id="{5712EE19-20AC-4CE6-B1E4-4EFCA1F7D671}"/>
              </a:ext>
            </a:extLst>
          </p:cNvPr>
          <p:cNvSpPr txBox="1">
            <a:spLocks/>
          </p:cNvSpPr>
          <p:nvPr/>
        </p:nvSpPr>
        <p:spPr bwMode="auto">
          <a:xfrm>
            <a:off x="5377507" y="4569710"/>
            <a:ext cx="1296144" cy="36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180000" indent="-180000" algn="l" defTabSz="914400" rtl="0" eaLnBrk="1" latinLnBrk="0" hangingPunct="1">
              <a:spcBef>
                <a:spcPts val="300"/>
              </a:spcBef>
              <a:spcAft>
                <a:spcPts val="0"/>
              </a:spcAft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626400" indent="-180000" algn="l" defTabSz="914400" rtl="0" eaLnBrk="1" latinLnBrk="0" hangingPunct="1">
              <a:spcBef>
                <a:spcPts val="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076400" indent="-180000" algn="l" defTabSz="914400" rtl="0" eaLnBrk="1" latinLnBrk="0" hangingPunct="1">
              <a:spcBef>
                <a:spcPts val="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522800" indent="-180000" algn="l" defTabSz="914400" rtl="0" eaLnBrk="1" latinLnBrk="0" hangingPunct="1">
              <a:spcBef>
                <a:spcPts val="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969200" indent="-180000" algn="l" defTabSz="914400" rtl="0" eaLnBrk="1" latinLnBrk="0" hangingPunct="1">
              <a:spcBef>
                <a:spcPts val="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dirty="0"/>
              <a:t>Turing-Test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33753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llipse 6">
            <a:extLst>
              <a:ext uri="{FF2B5EF4-FFF2-40B4-BE49-F238E27FC236}">
                <a16:creationId xmlns:a16="http://schemas.microsoft.com/office/drawing/2014/main" id="{257076AA-1C7A-43A2-A364-360FF6A331DE}"/>
              </a:ext>
            </a:extLst>
          </p:cNvPr>
          <p:cNvSpPr/>
          <p:nvPr/>
        </p:nvSpPr>
        <p:spPr>
          <a:xfrm>
            <a:off x="336947" y="621482"/>
            <a:ext cx="9433048" cy="5231859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de-DE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57B8B53-09CA-4375-91D8-00C584F06B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GB" dirty="0"/>
              <a:t>Application Areas of </a:t>
            </a:r>
            <a:br>
              <a:rPr lang="en-GB" dirty="0"/>
            </a:br>
            <a:r>
              <a:rPr lang="en-GB" dirty="0"/>
              <a:t>Artificial Intelligence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F96E63B8-2092-4E02-AAEB-21C7A4061FF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919" y="947319"/>
            <a:ext cx="1939179" cy="326826"/>
          </a:xfrm>
        </p:spPr>
        <p:txBody>
          <a:bodyPr/>
          <a:lstStyle/>
          <a:p>
            <a:pPr marL="0" indent="0">
              <a:buNone/>
            </a:pPr>
            <a:r>
              <a:rPr lang="de-DE" dirty="0"/>
              <a:t>Computer Vision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7FD010BF-40AA-4ED6-AF04-F4EA097887AD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1529999" y="126000"/>
            <a:ext cx="10177200" cy="144000"/>
          </a:xfrm>
        </p:spPr>
        <p:txBody>
          <a:bodyPr/>
          <a:lstStyle/>
          <a:p>
            <a:pPr>
              <a:defRPr/>
            </a:pPr>
            <a:r>
              <a:rPr lang="sv-SE" noProof="0"/>
              <a:t>&gt; FLY AI &gt; Hon. Prof. Dr. H. Helmke •  23.03.2021</a:t>
            </a:r>
            <a:endParaRPr lang="en-GB" noProof="0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49D6CBC-8C5E-4C90-8EC8-C9A3F7F367D6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r>
              <a:rPr lang="en-GB" noProof="0"/>
              <a:t>DLR.de  •  Chart </a:t>
            </a:r>
            <a:fld id="{A5AC3FBE-A647-41C9-A8C3-4435ED4FC895}" type="slidenum">
              <a:rPr lang="en-GB" noProof="0" smtClean="0"/>
              <a:pPr>
                <a:defRPr/>
              </a:pPr>
              <a:t>4</a:t>
            </a:fld>
            <a:endParaRPr lang="en-GB" noProof="0" dirty="0"/>
          </a:p>
        </p:txBody>
      </p:sp>
      <p:sp>
        <p:nvSpPr>
          <p:cNvPr id="8" name="Textplatzhalter 2">
            <a:extLst>
              <a:ext uri="{FF2B5EF4-FFF2-40B4-BE49-F238E27FC236}">
                <a16:creationId xmlns:a16="http://schemas.microsoft.com/office/drawing/2014/main" id="{22FFC1EA-408F-4A21-A691-AD673E9FD5BC}"/>
              </a:ext>
            </a:extLst>
          </p:cNvPr>
          <p:cNvSpPr txBox="1">
            <a:spLocks/>
          </p:cNvSpPr>
          <p:nvPr/>
        </p:nvSpPr>
        <p:spPr bwMode="auto">
          <a:xfrm>
            <a:off x="1876790" y="1266977"/>
            <a:ext cx="1939179" cy="6068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180000" indent="-180000" algn="l" defTabSz="914400" rtl="0" eaLnBrk="1" latinLnBrk="0" hangingPunct="1">
              <a:spcBef>
                <a:spcPts val="300"/>
              </a:spcBef>
              <a:spcAft>
                <a:spcPts val="0"/>
              </a:spcAft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626400" indent="-180000" algn="l" defTabSz="914400" rtl="0" eaLnBrk="1" latinLnBrk="0" hangingPunct="1">
              <a:spcBef>
                <a:spcPts val="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076400" indent="-180000" algn="l" defTabSz="914400" rtl="0" eaLnBrk="1" latinLnBrk="0" hangingPunct="1">
              <a:spcBef>
                <a:spcPts val="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522800" indent="-180000" algn="l" defTabSz="914400" rtl="0" eaLnBrk="1" latinLnBrk="0" hangingPunct="1">
              <a:spcBef>
                <a:spcPts val="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969200" indent="-180000" algn="l" defTabSz="914400" rtl="0" eaLnBrk="1" latinLnBrk="0" hangingPunct="1">
              <a:spcBef>
                <a:spcPts val="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de-DE" dirty="0"/>
              <a:t>Natural Language</a:t>
            </a:r>
          </a:p>
          <a:p>
            <a:pPr marL="0" indent="0" algn="ctr">
              <a:buFont typeface="Arial" pitchFamily="34" charset="0"/>
              <a:buNone/>
            </a:pPr>
            <a:r>
              <a:rPr lang="de-DE" dirty="0"/>
              <a:t>Processing</a:t>
            </a:r>
          </a:p>
        </p:txBody>
      </p:sp>
      <p:sp>
        <p:nvSpPr>
          <p:cNvPr id="9" name="Textplatzhalter 2">
            <a:extLst>
              <a:ext uri="{FF2B5EF4-FFF2-40B4-BE49-F238E27FC236}">
                <a16:creationId xmlns:a16="http://schemas.microsoft.com/office/drawing/2014/main" id="{33CB6473-2EA7-43F0-B6E3-972B19440DAD}"/>
              </a:ext>
            </a:extLst>
          </p:cNvPr>
          <p:cNvSpPr txBox="1">
            <a:spLocks/>
          </p:cNvSpPr>
          <p:nvPr/>
        </p:nvSpPr>
        <p:spPr bwMode="auto">
          <a:xfrm>
            <a:off x="364157" y="2829006"/>
            <a:ext cx="1939179" cy="955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180000" indent="-180000" algn="l" defTabSz="914400" rtl="0" eaLnBrk="1" latinLnBrk="0" hangingPunct="1">
              <a:spcBef>
                <a:spcPts val="300"/>
              </a:spcBef>
              <a:spcAft>
                <a:spcPts val="0"/>
              </a:spcAft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626400" indent="-180000" algn="l" defTabSz="914400" rtl="0" eaLnBrk="1" latinLnBrk="0" hangingPunct="1">
              <a:spcBef>
                <a:spcPts val="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076400" indent="-180000" algn="l" defTabSz="914400" rtl="0" eaLnBrk="1" latinLnBrk="0" hangingPunct="1">
              <a:spcBef>
                <a:spcPts val="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522800" indent="-180000" algn="l" defTabSz="914400" rtl="0" eaLnBrk="1" latinLnBrk="0" hangingPunct="1">
              <a:spcBef>
                <a:spcPts val="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969200" indent="-180000" algn="l" defTabSz="914400" rtl="0" eaLnBrk="1" latinLnBrk="0" hangingPunct="1">
              <a:spcBef>
                <a:spcPts val="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n-GB" dirty="0">
                <a:solidFill>
                  <a:srgbClr val="FF0000"/>
                </a:solidFill>
              </a:rPr>
              <a:t>Automatic </a:t>
            </a:r>
          </a:p>
          <a:p>
            <a:pPr marL="0" indent="0" algn="ctr">
              <a:buFont typeface="Arial" pitchFamily="34" charset="0"/>
              <a:buNone/>
            </a:pPr>
            <a:r>
              <a:rPr lang="en-GB" dirty="0">
                <a:solidFill>
                  <a:srgbClr val="FF0000"/>
                </a:solidFill>
              </a:rPr>
              <a:t>Speech Recognition</a:t>
            </a:r>
          </a:p>
        </p:txBody>
      </p:sp>
      <p:sp>
        <p:nvSpPr>
          <p:cNvPr id="10" name="Textplatzhalter 2">
            <a:extLst>
              <a:ext uri="{FF2B5EF4-FFF2-40B4-BE49-F238E27FC236}">
                <a16:creationId xmlns:a16="http://schemas.microsoft.com/office/drawing/2014/main" id="{847C3660-E9E8-423D-9B1A-20331817EBD7}"/>
              </a:ext>
            </a:extLst>
          </p:cNvPr>
          <p:cNvSpPr txBox="1">
            <a:spLocks/>
          </p:cNvSpPr>
          <p:nvPr/>
        </p:nvSpPr>
        <p:spPr bwMode="auto">
          <a:xfrm>
            <a:off x="7575369" y="1959402"/>
            <a:ext cx="1939179" cy="3709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180000" indent="-180000" algn="l" defTabSz="914400" rtl="0" eaLnBrk="1" latinLnBrk="0" hangingPunct="1">
              <a:spcBef>
                <a:spcPts val="300"/>
              </a:spcBef>
              <a:spcAft>
                <a:spcPts val="0"/>
              </a:spcAft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626400" indent="-180000" algn="l" defTabSz="914400" rtl="0" eaLnBrk="1" latinLnBrk="0" hangingPunct="1">
              <a:spcBef>
                <a:spcPts val="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076400" indent="-180000" algn="l" defTabSz="914400" rtl="0" eaLnBrk="1" latinLnBrk="0" hangingPunct="1">
              <a:spcBef>
                <a:spcPts val="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522800" indent="-180000" algn="l" defTabSz="914400" rtl="0" eaLnBrk="1" latinLnBrk="0" hangingPunct="1">
              <a:spcBef>
                <a:spcPts val="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969200" indent="-180000" algn="l" defTabSz="914400" rtl="0" eaLnBrk="1" latinLnBrk="0" hangingPunct="1">
              <a:spcBef>
                <a:spcPts val="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n-GB" dirty="0"/>
              <a:t>Robotics</a:t>
            </a:r>
          </a:p>
        </p:txBody>
      </p:sp>
      <p:sp>
        <p:nvSpPr>
          <p:cNvPr id="11" name="Textplatzhalter 2">
            <a:extLst>
              <a:ext uri="{FF2B5EF4-FFF2-40B4-BE49-F238E27FC236}">
                <a16:creationId xmlns:a16="http://schemas.microsoft.com/office/drawing/2014/main" id="{114F8664-D201-4F7E-94AE-7F78B09580A9}"/>
              </a:ext>
            </a:extLst>
          </p:cNvPr>
          <p:cNvSpPr txBox="1">
            <a:spLocks/>
          </p:cNvSpPr>
          <p:nvPr/>
        </p:nvSpPr>
        <p:spPr bwMode="auto">
          <a:xfrm>
            <a:off x="2340387" y="4980373"/>
            <a:ext cx="2908768" cy="369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180000" indent="-180000" algn="l" defTabSz="914400" rtl="0" eaLnBrk="1" latinLnBrk="0" hangingPunct="1">
              <a:spcBef>
                <a:spcPts val="300"/>
              </a:spcBef>
              <a:spcAft>
                <a:spcPts val="0"/>
              </a:spcAft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626400" indent="-180000" algn="l" defTabSz="914400" rtl="0" eaLnBrk="1" latinLnBrk="0" hangingPunct="1">
              <a:spcBef>
                <a:spcPts val="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076400" indent="-180000" algn="l" defTabSz="914400" rtl="0" eaLnBrk="1" latinLnBrk="0" hangingPunct="1">
              <a:spcBef>
                <a:spcPts val="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522800" indent="-180000" algn="l" defTabSz="914400" rtl="0" eaLnBrk="1" latinLnBrk="0" hangingPunct="1">
              <a:spcBef>
                <a:spcPts val="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969200" indent="-180000" algn="l" defTabSz="914400" rtl="0" eaLnBrk="1" latinLnBrk="0" hangingPunct="1">
              <a:spcBef>
                <a:spcPts val="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n-GB" dirty="0"/>
              <a:t>Planning &amp; Optimization</a:t>
            </a:r>
          </a:p>
        </p:txBody>
      </p:sp>
      <p:sp>
        <p:nvSpPr>
          <p:cNvPr id="12" name="Textplatzhalter 2">
            <a:extLst>
              <a:ext uri="{FF2B5EF4-FFF2-40B4-BE49-F238E27FC236}">
                <a16:creationId xmlns:a16="http://schemas.microsoft.com/office/drawing/2014/main" id="{32B77A07-7465-44F4-A92D-7B9EE802BAF6}"/>
              </a:ext>
            </a:extLst>
          </p:cNvPr>
          <p:cNvSpPr txBox="1">
            <a:spLocks/>
          </p:cNvSpPr>
          <p:nvPr/>
        </p:nvSpPr>
        <p:spPr bwMode="auto">
          <a:xfrm>
            <a:off x="6370508" y="4710693"/>
            <a:ext cx="1939179" cy="369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180000" indent="-180000" algn="l" defTabSz="914400" rtl="0" eaLnBrk="1" latinLnBrk="0" hangingPunct="1">
              <a:spcBef>
                <a:spcPts val="300"/>
              </a:spcBef>
              <a:spcAft>
                <a:spcPts val="0"/>
              </a:spcAft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626400" indent="-180000" algn="l" defTabSz="914400" rtl="0" eaLnBrk="1" latinLnBrk="0" hangingPunct="1">
              <a:spcBef>
                <a:spcPts val="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076400" indent="-180000" algn="l" defTabSz="914400" rtl="0" eaLnBrk="1" latinLnBrk="0" hangingPunct="1">
              <a:spcBef>
                <a:spcPts val="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522800" indent="-180000" algn="l" defTabSz="914400" rtl="0" eaLnBrk="1" latinLnBrk="0" hangingPunct="1">
              <a:spcBef>
                <a:spcPts val="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969200" indent="-180000" algn="l" defTabSz="914400" rtl="0" eaLnBrk="1" latinLnBrk="0" hangingPunct="1">
              <a:spcBef>
                <a:spcPts val="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n-GB" dirty="0"/>
              <a:t>Expert Systems</a:t>
            </a: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C2DA5A40-662B-42C1-9812-FE7D5748B44D}"/>
              </a:ext>
            </a:extLst>
          </p:cNvPr>
          <p:cNvSpPr/>
          <p:nvPr/>
        </p:nvSpPr>
        <p:spPr>
          <a:xfrm>
            <a:off x="2657264" y="1460854"/>
            <a:ext cx="4952491" cy="3440124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de-DE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platzhalter 2">
            <a:extLst>
              <a:ext uri="{FF2B5EF4-FFF2-40B4-BE49-F238E27FC236}">
                <a16:creationId xmlns:a16="http://schemas.microsoft.com/office/drawing/2014/main" id="{D418E350-A42F-4C89-AB71-5EDBF32B7188}"/>
              </a:ext>
            </a:extLst>
          </p:cNvPr>
          <p:cNvSpPr txBox="1">
            <a:spLocks/>
          </p:cNvSpPr>
          <p:nvPr/>
        </p:nvSpPr>
        <p:spPr bwMode="auto">
          <a:xfrm>
            <a:off x="4234679" y="1741542"/>
            <a:ext cx="2135829" cy="3268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180000" indent="-180000" algn="l" defTabSz="914400" rtl="0" eaLnBrk="1" latinLnBrk="0" hangingPunct="1">
              <a:spcBef>
                <a:spcPts val="300"/>
              </a:spcBef>
              <a:spcAft>
                <a:spcPts val="0"/>
              </a:spcAft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626400" indent="-180000" algn="l" defTabSz="914400" rtl="0" eaLnBrk="1" latinLnBrk="0" hangingPunct="1">
              <a:spcBef>
                <a:spcPts val="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076400" indent="-180000" algn="l" defTabSz="914400" rtl="0" eaLnBrk="1" latinLnBrk="0" hangingPunct="1">
              <a:spcBef>
                <a:spcPts val="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522800" indent="-180000" algn="l" defTabSz="914400" rtl="0" eaLnBrk="1" latinLnBrk="0" hangingPunct="1">
              <a:spcBef>
                <a:spcPts val="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969200" indent="-180000" algn="l" defTabSz="914400" rtl="0" eaLnBrk="1" latinLnBrk="0" hangingPunct="1">
              <a:spcBef>
                <a:spcPts val="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GB" b="1" u="sng" dirty="0"/>
              <a:t>Machine Learning</a:t>
            </a:r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11958784-7D17-4AA3-BE8B-CF1C3AC1C9FA}"/>
              </a:ext>
            </a:extLst>
          </p:cNvPr>
          <p:cNvSpPr/>
          <p:nvPr/>
        </p:nvSpPr>
        <p:spPr>
          <a:xfrm>
            <a:off x="3815969" y="2612982"/>
            <a:ext cx="3001698" cy="154903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de-DE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Textplatzhalter 2">
            <a:extLst>
              <a:ext uri="{FF2B5EF4-FFF2-40B4-BE49-F238E27FC236}">
                <a16:creationId xmlns:a16="http://schemas.microsoft.com/office/drawing/2014/main" id="{7A14CBF0-D75C-44FE-A345-C5E7784018A4}"/>
              </a:ext>
            </a:extLst>
          </p:cNvPr>
          <p:cNvSpPr txBox="1">
            <a:spLocks/>
          </p:cNvSpPr>
          <p:nvPr/>
        </p:nvSpPr>
        <p:spPr bwMode="auto">
          <a:xfrm>
            <a:off x="4009355" y="3222260"/>
            <a:ext cx="2592288" cy="3268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180000" indent="-180000" algn="l" defTabSz="914400" rtl="0" eaLnBrk="1" latinLnBrk="0" hangingPunct="1">
              <a:spcBef>
                <a:spcPts val="300"/>
              </a:spcBef>
              <a:spcAft>
                <a:spcPts val="0"/>
              </a:spcAft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626400" indent="-180000" algn="l" defTabSz="914400" rtl="0" eaLnBrk="1" latinLnBrk="0" hangingPunct="1">
              <a:spcBef>
                <a:spcPts val="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076400" indent="-180000" algn="l" defTabSz="914400" rtl="0" eaLnBrk="1" latinLnBrk="0" hangingPunct="1">
              <a:spcBef>
                <a:spcPts val="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522800" indent="-180000" algn="l" defTabSz="914400" rtl="0" eaLnBrk="1" latinLnBrk="0" hangingPunct="1">
              <a:spcBef>
                <a:spcPts val="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969200" indent="-180000" algn="l" defTabSz="914400" rtl="0" eaLnBrk="1" latinLnBrk="0" hangingPunct="1">
              <a:spcBef>
                <a:spcPts val="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GB" dirty="0">
                <a:solidFill>
                  <a:srgbClr val="FF0000"/>
                </a:solidFill>
              </a:rPr>
              <a:t>(Deep) Neural Networks</a:t>
            </a:r>
          </a:p>
        </p:txBody>
      </p:sp>
      <p:sp>
        <p:nvSpPr>
          <p:cNvPr id="17" name="Textplatzhalter 2">
            <a:extLst>
              <a:ext uri="{FF2B5EF4-FFF2-40B4-BE49-F238E27FC236}">
                <a16:creationId xmlns:a16="http://schemas.microsoft.com/office/drawing/2014/main" id="{A529FFC9-14D6-4EAF-A894-D705F7633817}"/>
              </a:ext>
            </a:extLst>
          </p:cNvPr>
          <p:cNvSpPr txBox="1">
            <a:spLocks/>
          </p:cNvSpPr>
          <p:nvPr/>
        </p:nvSpPr>
        <p:spPr bwMode="auto">
          <a:xfrm>
            <a:off x="2543895" y="2440417"/>
            <a:ext cx="1939179" cy="6068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180000" indent="-180000" algn="l" defTabSz="914400" rtl="0" eaLnBrk="1" latinLnBrk="0" hangingPunct="1">
              <a:spcBef>
                <a:spcPts val="300"/>
              </a:spcBef>
              <a:spcAft>
                <a:spcPts val="0"/>
              </a:spcAft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626400" indent="-180000" algn="l" defTabSz="914400" rtl="0" eaLnBrk="1" latinLnBrk="0" hangingPunct="1">
              <a:spcBef>
                <a:spcPts val="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076400" indent="-180000" algn="l" defTabSz="914400" rtl="0" eaLnBrk="1" latinLnBrk="0" hangingPunct="1">
              <a:spcBef>
                <a:spcPts val="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522800" indent="-180000" algn="l" defTabSz="914400" rtl="0" eaLnBrk="1" latinLnBrk="0" hangingPunct="1">
              <a:spcBef>
                <a:spcPts val="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969200" indent="-180000" algn="l" defTabSz="914400" rtl="0" eaLnBrk="1" latinLnBrk="0" hangingPunct="1">
              <a:spcBef>
                <a:spcPts val="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n-GB" dirty="0">
                <a:solidFill>
                  <a:srgbClr val="FF0000"/>
                </a:solidFill>
              </a:rPr>
              <a:t>Supervised Learning</a:t>
            </a:r>
          </a:p>
        </p:txBody>
      </p:sp>
      <p:sp>
        <p:nvSpPr>
          <p:cNvPr id="18" name="Textplatzhalter 2">
            <a:extLst>
              <a:ext uri="{FF2B5EF4-FFF2-40B4-BE49-F238E27FC236}">
                <a16:creationId xmlns:a16="http://schemas.microsoft.com/office/drawing/2014/main" id="{B24F0492-EC90-42B4-BFF5-20DD2BFB1514}"/>
              </a:ext>
            </a:extLst>
          </p:cNvPr>
          <p:cNvSpPr txBox="1">
            <a:spLocks/>
          </p:cNvSpPr>
          <p:nvPr/>
        </p:nvSpPr>
        <p:spPr bwMode="auto">
          <a:xfrm>
            <a:off x="4420938" y="2151373"/>
            <a:ext cx="2750657" cy="3822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180000" indent="-180000" algn="l" defTabSz="914400" rtl="0" eaLnBrk="1" latinLnBrk="0" hangingPunct="1">
              <a:spcBef>
                <a:spcPts val="300"/>
              </a:spcBef>
              <a:spcAft>
                <a:spcPts val="0"/>
              </a:spcAft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626400" indent="-180000" algn="l" defTabSz="914400" rtl="0" eaLnBrk="1" latinLnBrk="0" hangingPunct="1">
              <a:spcBef>
                <a:spcPts val="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076400" indent="-180000" algn="l" defTabSz="914400" rtl="0" eaLnBrk="1" latinLnBrk="0" hangingPunct="1">
              <a:spcBef>
                <a:spcPts val="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522800" indent="-180000" algn="l" defTabSz="914400" rtl="0" eaLnBrk="1" latinLnBrk="0" hangingPunct="1">
              <a:spcBef>
                <a:spcPts val="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969200" indent="-180000" algn="l" defTabSz="914400" rtl="0" eaLnBrk="1" latinLnBrk="0" hangingPunct="1">
              <a:spcBef>
                <a:spcPts val="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n-GB" dirty="0">
                <a:solidFill>
                  <a:srgbClr val="FF0000"/>
                </a:solidFill>
              </a:rPr>
              <a:t>Unsupervised Learning</a:t>
            </a:r>
          </a:p>
        </p:txBody>
      </p:sp>
      <p:sp>
        <p:nvSpPr>
          <p:cNvPr id="19" name="Textplatzhalter 2">
            <a:extLst>
              <a:ext uri="{FF2B5EF4-FFF2-40B4-BE49-F238E27FC236}">
                <a16:creationId xmlns:a16="http://schemas.microsoft.com/office/drawing/2014/main" id="{8186E9E9-C5F6-4E1E-812D-27363267ADC4}"/>
              </a:ext>
            </a:extLst>
          </p:cNvPr>
          <p:cNvSpPr txBox="1">
            <a:spLocks/>
          </p:cNvSpPr>
          <p:nvPr/>
        </p:nvSpPr>
        <p:spPr bwMode="auto">
          <a:xfrm>
            <a:off x="3426083" y="4175742"/>
            <a:ext cx="3535600" cy="6068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180000" indent="-180000" algn="l" defTabSz="914400" rtl="0" eaLnBrk="1" latinLnBrk="0" hangingPunct="1">
              <a:spcBef>
                <a:spcPts val="300"/>
              </a:spcBef>
              <a:spcAft>
                <a:spcPts val="0"/>
              </a:spcAft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626400" indent="-180000" algn="l" defTabSz="914400" rtl="0" eaLnBrk="1" latinLnBrk="0" hangingPunct="1">
              <a:spcBef>
                <a:spcPts val="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076400" indent="-180000" algn="l" defTabSz="914400" rtl="0" eaLnBrk="1" latinLnBrk="0" hangingPunct="1">
              <a:spcBef>
                <a:spcPts val="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522800" indent="-180000" algn="l" defTabSz="914400" rtl="0" eaLnBrk="1" latinLnBrk="0" hangingPunct="1">
              <a:spcBef>
                <a:spcPts val="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969200" indent="-180000" algn="l" defTabSz="914400" rtl="0" eaLnBrk="1" latinLnBrk="0" hangingPunct="1">
              <a:spcBef>
                <a:spcPts val="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n-GB" dirty="0"/>
              <a:t>Reinforcement Learning</a:t>
            </a:r>
          </a:p>
        </p:txBody>
      </p:sp>
      <p:sp>
        <p:nvSpPr>
          <p:cNvPr id="20" name="Textplatzhalter 2">
            <a:extLst>
              <a:ext uri="{FF2B5EF4-FFF2-40B4-BE49-F238E27FC236}">
                <a16:creationId xmlns:a16="http://schemas.microsoft.com/office/drawing/2014/main" id="{1FDE4A51-8F24-4E04-B5C0-826A52B81D44}"/>
              </a:ext>
            </a:extLst>
          </p:cNvPr>
          <p:cNvSpPr txBox="1">
            <a:spLocks/>
          </p:cNvSpPr>
          <p:nvPr/>
        </p:nvSpPr>
        <p:spPr bwMode="auto">
          <a:xfrm>
            <a:off x="7713504" y="2964114"/>
            <a:ext cx="1939179" cy="5849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180000" indent="-180000" algn="l" defTabSz="914400" rtl="0" eaLnBrk="1" latinLnBrk="0" hangingPunct="1">
              <a:spcBef>
                <a:spcPts val="300"/>
              </a:spcBef>
              <a:spcAft>
                <a:spcPts val="0"/>
              </a:spcAft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626400" indent="-180000" algn="l" defTabSz="914400" rtl="0" eaLnBrk="1" latinLnBrk="0" hangingPunct="1">
              <a:spcBef>
                <a:spcPts val="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076400" indent="-180000" algn="l" defTabSz="914400" rtl="0" eaLnBrk="1" latinLnBrk="0" hangingPunct="1">
              <a:spcBef>
                <a:spcPts val="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522800" indent="-180000" algn="l" defTabSz="914400" rtl="0" eaLnBrk="1" latinLnBrk="0" hangingPunct="1">
              <a:spcBef>
                <a:spcPts val="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969200" indent="-180000" algn="l" defTabSz="914400" rtl="0" eaLnBrk="1" latinLnBrk="0" hangingPunct="1">
              <a:spcBef>
                <a:spcPts val="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n-GB" dirty="0">
                <a:solidFill>
                  <a:srgbClr val="FF0000"/>
                </a:solidFill>
              </a:rPr>
              <a:t>Behaviour Prediction</a:t>
            </a:r>
          </a:p>
        </p:txBody>
      </p:sp>
      <p:sp>
        <p:nvSpPr>
          <p:cNvPr id="21" name="Textplatzhalter 2">
            <a:extLst>
              <a:ext uri="{FF2B5EF4-FFF2-40B4-BE49-F238E27FC236}">
                <a16:creationId xmlns:a16="http://schemas.microsoft.com/office/drawing/2014/main" id="{90A51447-4F48-47D7-9920-96F542291520}"/>
              </a:ext>
            </a:extLst>
          </p:cNvPr>
          <p:cNvSpPr txBox="1">
            <a:spLocks/>
          </p:cNvSpPr>
          <p:nvPr/>
        </p:nvSpPr>
        <p:spPr bwMode="auto">
          <a:xfrm>
            <a:off x="8002015" y="5433705"/>
            <a:ext cx="2736582" cy="5849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180000" indent="-180000" algn="l" defTabSz="914400" rtl="0" eaLnBrk="1" latinLnBrk="0" hangingPunct="1">
              <a:spcBef>
                <a:spcPts val="300"/>
              </a:spcBef>
              <a:spcAft>
                <a:spcPts val="0"/>
              </a:spcAft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626400" indent="-180000" algn="l" defTabSz="914400" rtl="0" eaLnBrk="1" latinLnBrk="0" hangingPunct="1">
              <a:spcBef>
                <a:spcPts val="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076400" indent="-180000" algn="l" defTabSz="914400" rtl="0" eaLnBrk="1" latinLnBrk="0" hangingPunct="1">
              <a:spcBef>
                <a:spcPts val="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522800" indent="-180000" algn="l" defTabSz="914400" rtl="0" eaLnBrk="1" latinLnBrk="0" hangingPunct="1">
              <a:spcBef>
                <a:spcPts val="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969200" indent="-180000" algn="l" defTabSz="914400" rtl="0" eaLnBrk="1" latinLnBrk="0" hangingPunct="1">
              <a:spcBef>
                <a:spcPts val="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n-GB" sz="1400" dirty="0">
                <a:solidFill>
                  <a:srgbClr val="FF0000"/>
                </a:solidFill>
              </a:rPr>
              <a:t>DLR Applications with respect to Speech Recognition</a:t>
            </a:r>
          </a:p>
        </p:txBody>
      </p:sp>
    </p:spTree>
    <p:extLst>
      <p:ext uri="{BB962C8B-B14F-4D97-AF65-F5344CB8AC3E}">
        <p14:creationId xmlns:p14="http://schemas.microsoft.com/office/powerpoint/2010/main" val="37464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3" grpId="0" build="p"/>
      <p:bldP spid="8" grpId="0"/>
      <p:bldP spid="9" grpId="0"/>
      <p:bldP spid="10" grpId="0"/>
      <p:bldP spid="11" grpId="0"/>
      <p:bldP spid="12" grpId="0"/>
      <p:bldP spid="20" grpId="0"/>
      <p:bldP spid="2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570" y="107976"/>
            <a:ext cx="10518034" cy="1325870"/>
          </a:xfrm>
        </p:spPr>
        <p:txBody>
          <a:bodyPr/>
          <a:lstStyle/>
          <a:p>
            <a:pPr algn="ctr"/>
            <a:r>
              <a:rPr lang="en-GB" dirty="0"/>
              <a:t>Automatic Speech Recognition &amp; Understanding </a:t>
            </a:r>
            <a:br>
              <a:rPr lang="en-GB" dirty="0"/>
            </a:br>
            <a:r>
              <a:rPr lang="en-GB" dirty="0"/>
              <a:t>for Air Traffic Management Applications</a:t>
            </a:r>
          </a:p>
        </p:txBody>
      </p:sp>
      <p:cxnSp>
        <p:nvCxnSpPr>
          <p:cNvPr id="13" name="Gerade Verbindung 173"/>
          <p:cNvCxnSpPr>
            <a:stCxn id="20" idx="2"/>
            <a:endCxn id="19" idx="0"/>
          </p:cNvCxnSpPr>
          <p:nvPr/>
        </p:nvCxnSpPr>
        <p:spPr bwMode="auto">
          <a:xfrm rot="5400000">
            <a:off x="4616774" y="2677025"/>
            <a:ext cx="572017" cy="1816797"/>
          </a:xfrm>
          <a:prstGeom prst="bentConnector3">
            <a:avLst>
              <a:gd name="adj1" fmla="val 50000"/>
            </a:avLst>
          </a:prstGeom>
          <a:noFill/>
          <a:ln w="28575" cap="sq" cmpd="sng" algn="ctr">
            <a:solidFill>
              <a:sysClr val="windowText" lastClr="000000"/>
            </a:solidFill>
            <a:prstDash val="solid"/>
            <a:round/>
            <a:headEnd type="none" w="med" len="med"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16" name="Picture 7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94" t="4945" r="7027" b="8212"/>
          <a:stretch/>
        </p:blipFill>
        <p:spPr bwMode="auto">
          <a:xfrm>
            <a:off x="8455719" y="2793761"/>
            <a:ext cx="530359" cy="5299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" name="Shape 172"/>
          <p:cNvSpPr/>
          <p:nvPr/>
        </p:nvSpPr>
        <p:spPr>
          <a:xfrm>
            <a:off x="4646797" y="2818476"/>
            <a:ext cx="2328765" cy="480938"/>
          </a:xfrm>
          <a:prstGeom prst="rect">
            <a:avLst/>
          </a:prstGeom>
          <a:solidFill>
            <a:srgbClr val="CFE2F3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46" tIns="91446" rIns="91446" bIns="91446" anchor="ctr" anchorCtr="0">
            <a:noAutofit/>
          </a:bodyPr>
          <a:lstStyle/>
          <a:p>
            <a:pPr algn="ctr"/>
            <a:r>
              <a:rPr lang="en-GB" dirty="0">
                <a:solidFill>
                  <a:srgbClr val="000000"/>
                </a:solidFill>
                <a:cs typeface="Arial"/>
              </a:rPr>
              <a:t>Command Prediction</a:t>
            </a:r>
          </a:p>
        </p:txBody>
      </p:sp>
      <p:grpSp>
        <p:nvGrpSpPr>
          <p:cNvPr id="34" name="Gruppieren 33"/>
          <p:cNvGrpSpPr/>
          <p:nvPr/>
        </p:nvGrpSpPr>
        <p:grpSpPr>
          <a:xfrm>
            <a:off x="1526393" y="3871432"/>
            <a:ext cx="3923122" cy="2039413"/>
            <a:chOff x="1525863" y="3870535"/>
            <a:chExt cx="3922214" cy="2038941"/>
          </a:xfrm>
        </p:grpSpPr>
        <p:cxnSp>
          <p:nvCxnSpPr>
            <p:cNvPr id="12" name="Gerade Verbindung 11"/>
            <p:cNvCxnSpPr>
              <a:stCxn id="18" idx="3"/>
              <a:endCxn id="19" idx="1"/>
            </p:cNvCxnSpPr>
            <p:nvPr/>
          </p:nvCxnSpPr>
          <p:spPr bwMode="auto">
            <a:xfrm flipV="1">
              <a:off x="2980978" y="4151260"/>
              <a:ext cx="360040" cy="1"/>
            </a:xfrm>
            <a:prstGeom prst="line">
              <a:avLst/>
            </a:prstGeom>
            <a:noFill/>
            <a:ln w="28575" cap="sq" cmpd="sng" algn="ctr">
              <a:solidFill>
                <a:sysClr val="windowText" lastClr="000000"/>
              </a:solidFill>
              <a:prstDash val="solid"/>
              <a:round/>
              <a:headEnd type="none" w="med" len="med"/>
              <a:tailEnd type="stealth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4" name="Gerade Verbindung 13"/>
            <p:cNvCxnSpPr>
              <a:cxnSpLocks/>
            </p:cNvCxnSpPr>
            <p:nvPr/>
          </p:nvCxnSpPr>
          <p:spPr>
            <a:xfrm flipH="1">
              <a:off x="1530956" y="4426107"/>
              <a:ext cx="1810061" cy="843063"/>
            </a:xfrm>
            <a:prstGeom prst="line">
              <a:avLst/>
            </a:prstGeom>
            <a:noFill/>
            <a:ln w="25400" cap="flat" cmpd="sng" algn="ctr">
              <a:solidFill>
                <a:srgbClr val="FF0000"/>
              </a:solidFill>
              <a:prstDash val="sysDash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15" name="Gerade Verbindung 14"/>
            <p:cNvCxnSpPr>
              <a:cxnSpLocks/>
            </p:cNvCxnSpPr>
            <p:nvPr/>
          </p:nvCxnSpPr>
          <p:spPr>
            <a:xfrm>
              <a:off x="4645544" y="4426107"/>
              <a:ext cx="802533" cy="837187"/>
            </a:xfrm>
            <a:prstGeom prst="line">
              <a:avLst/>
            </a:prstGeom>
            <a:noFill/>
            <a:ln w="25400" cap="flat" cmpd="sng" algn="ctr">
              <a:solidFill>
                <a:srgbClr val="FF0000"/>
              </a:solidFill>
              <a:prstDash val="sysDash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sp>
          <p:nvSpPr>
            <p:cNvPr id="19" name="Shape 172"/>
            <p:cNvSpPr/>
            <p:nvPr/>
          </p:nvSpPr>
          <p:spPr>
            <a:xfrm>
              <a:off x="3341018" y="3870535"/>
              <a:ext cx="1304528" cy="561450"/>
            </a:xfrm>
            <a:prstGeom prst="rect">
              <a:avLst/>
            </a:prstGeom>
            <a:solidFill>
              <a:srgbClr val="CFE2F3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46" tIns="91446" rIns="91446" bIns="91446" anchor="ctr" anchorCtr="0">
              <a:noAutofit/>
            </a:bodyPr>
            <a:lstStyle/>
            <a:p>
              <a:pPr algn="ctr"/>
              <a:r>
                <a:rPr lang="en-GB" dirty="0">
                  <a:solidFill>
                    <a:srgbClr val="000000"/>
                  </a:solidFill>
                  <a:cs typeface="Arial"/>
                </a:rPr>
                <a:t>Concept Recognition</a:t>
              </a:r>
            </a:p>
          </p:txBody>
        </p:sp>
        <p:sp>
          <p:nvSpPr>
            <p:cNvPr id="21" name="Textfeld 20"/>
            <p:cNvSpPr txBox="1"/>
            <p:nvPr/>
          </p:nvSpPr>
          <p:spPr>
            <a:xfrm>
              <a:off x="1525863" y="5263295"/>
              <a:ext cx="3922214" cy="646181"/>
            </a:xfrm>
            <a:prstGeom prst="rect">
              <a:avLst/>
            </a:prstGeom>
            <a:noFill/>
            <a:ln>
              <a:solidFill>
                <a:srgbClr val="000000"/>
              </a:solidFill>
            </a:ln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buFontTx/>
                <a:buNone/>
              </a:pPr>
              <a:r>
                <a:rPr lang="en-GB" noProof="1">
                  <a:solidFill>
                    <a:srgbClr val="FF0000"/>
                  </a:solidFill>
                  <a:cs typeface="Arial"/>
                </a:rPr>
                <a:t>THY5KJ </a:t>
              </a:r>
              <a:r>
                <a:rPr lang="en-GB" noProof="1">
                  <a:solidFill>
                    <a:srgbClr val="0070C0"/>
                  </a:solidFill>
                  <a:cs typeface="Arial"/>
                </a:rPr>
                <a:t>REDUCE 160 none OR_GREATER</a:t>
              </a:r>
            </a:p>
            <a:p>
              <a:pPr>
                <a:lnSpc>
                  <a:spcPct val="100000"/>
                </a:lnSpc>
                <a:buFontTx/>
                <a:buNone/>
              </a:pPr>
              <a:r>
                <a:rPr lang="en-GB" noProof="1">
                  <a:solidFill>
                    <a:srgbClr val="FF0000"/>
                  </a:solidFill>
                  <a:cs typeface="Arial"/>
                </a:rPr>
                <a:t>THY5KJ </a:t>
              </a:r>
              <a:r>
                <a:rPr lang="en-GB" noProof="1">
                  <a:solidFill>
                    <a:srgbClr val="00B050"/>
                  </a:solidFill>
                  <a:cs typeface="Arial"/>
                </a:rPr>
                <a:t>DESCEND 3000 ft</a:t>
              </a:r>
            </a:p>
          </p:txBody>
        </p:sp>
      </p:grpSp>
      <p:cxnSp>
        <p:nvCxnSpPr>
          <p:cNvPr id="22" name="Gewinkelte Verbindung 126"/>
          <p:cNvCxnSpPr>
            <a:stCxn id="16" idx="1"/>
            <a:endCxn id="20" idx="3"/>
          </p:cNvCxnSpPr>
          <p:nvPr/>
        </p:nvCxnSpPr>
        <p:spPr bwMode="auto">
          <a:xfrm flipH="1">
            <a:off x="6975562" y="3058743"/>
            <a:ext cx="1480157" cy="202"/>
          </a:xfrm>
          <a:prstGeom prst="straightConnector1">
            <a:avLst/>
          </a:prstGeom>
          <a:noFill/>
          <a:ln w="28575" cap="sq" cmpd="sng" algn="ctr">
            <a:solidFill>
              <a:sysClr val="windowText" lastClr="000000"/>
            </a:solidFill>
            <a:prstDash val="solid"/>
            <a:round/>
            <a:headEnd type="none" w="med" len="med"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7" name="Gruppieren 6"/>
          <p:cNvGrpSpPr/>
          <p:nvPr/>
        </p:nvGrpSpPr>
        <p:grpSpPr>
          <a:xfrm>
            <a:off x="1037178" y="1673614"/>
            <a:ext cx="2924885" cy="2759398"/>
            <a:chOff x="1036762" y="1673226"/>
            <a:chExt cx="2924208" cy="2758759"/>
          </a:xfrm>
        </p:grpSpPr>
        <p:cxnSp>
          <p:nvCxnSpPr>
            <p:cNvPr id="11" name="Gerade Verbindung 10"/>
            <p:cNvCxnSpPr>
              <a:stCxn id="17" idx="3"/>
              <a:endCxn id="18" idx="1"/>
            </p:cNvCxnSpPr>
            <p:nvPr/>
          </p:nvCxnSpPr>
          <p:spPr bwMode="auto">
            <a:xfrm>
              <a:off x="1530954" y="4151167"/>
              <a:ext cx="369904" cy="94"/>
            </a:xfrm>
            <a:prstGeom prst="line">
              <a:avLst/>
            </a:prstGeom>
            <a:noFill/>
            <a:ln w="28575" cap="sq" cmpd="sng" algn="ctr">
              <a:solidFill>
                <a:sysClr val="windowText" lastClr="000000"/>
              </a:solidFill>
              <a:prstDash val="solid"/>
              <a:round/>
              <a:headEnd type="none" w="med" len="med"/>
              <a:tailEnd type="stealth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pic>
          <p:nvPicPr>
            <p:cNvPr id="17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36762" y="3904071"/>
              <a:ext cx="494192" cy="494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8" name="Shape 172"/>
            <p:cNvSpPr/>
            <p:nvPr/>
          </p:nvSpPr>
          <p:spPr>
            <a:xfrm>
              <a:off x="1900858" y="3870536"/>
              <a:ext cx="1080120" cy="561449"/>
            </a:xfrm>
            <a:prstGeom prst="rect">
              <a:avLst/>
            </a:prstGeom>
            <a:solidFill>
              <a:srgbClr val="CFE2F3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46" tIns="91446" rIns="91446" bIns="91446" anchor="ctr" anchorCtr="0">
              <a:noAutofit/>
            </a:bodyPr>
            <a:lstStyle/>
            <a:p>
              <a:pPr algn="ctr"/>
              <a:r>
                <a:rPr lang="en-GB" dirty="0">
                  <a:solidFill>
                    <a:srgbClr val="000000"/>
                  </a:solidFill>
                  <a:cs typeface="Arial"/>
                </a:rPr>
                <a:t>Voice To Text</a:t>
              </a:r>
            </a:p>
          </p:txBody>
        </p:sp>
        <p:sp>
          <p:nvSpPr>
            <p:cNvPr id="23" name="Textfeld 22"/>
            <p:cNvSpPr txBox="1"/>
            <p:nvPr/>
          </p:nvSpPr>
          <p:spPr>
            <a:xfrm>
              <a:off x="1146436" y="1673226"/>
              <a:ext cx="2814534" cy="1015428"/>
            </a:xfrm>
            <a:prstGeom prst="rect">
              <a:avLst/>
            </a:prstGeom>
            <a:noFill/>
            <a:ln>
              <a:solidFill>
                <a:srgbClr val="000000"/>
              </a:solidFill>
            </a:ln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buFontTx/>
                <a:buNone/>
              </a:pPr>
              <a:r>
                <a:rPr lang="en-GB" sz="1500" noProof="1">
                  <a:solidFill>
                    <a:sysClr val="windowText" lastClr="000000"/>
                  </a:solidFill>
                  <a:cs typeface="Arial"/>
                </a:rPr>
                <a:t>hello good morning </a:t>
              </a:r>
            </a:p>
            <a:p>
              <a:pPr>
                <a:lnSpc>
                  <a:spcPct val="100000"/>
                </a:lnSpc>
                <a:buFontTx/>
                <a:buNone/>
              </a:pPr>
              <a:r>
                <a:rPr lang="en-GB" sz="1500" noProof="1">
                  <a:solidFill>
                    <a:srgbClr val="FF0000"/>
                  </a:solidFill>
                  <a:cs typeface="Arial"/>
                </a:rPr>
                <a:t>turkish  five kilo juliet </a:t>
              </a:r>
            </a:p>
            <a:p>
              <a:pPr>
                <a:lnSpc>
                  <a:spcPct val="100000"/>
                </a:lnSpc>
                <a:buFontTx/>
                <a:buNone/>
              </a:pPr>
              <a:r>
                <a:rPr lang="en-GB" sz="1500" noProof="1">
                  <a:solidFill>
                    <a:srgbClr val="0070C0"/>
                  </a:solidFill>
                  <a:cs typeface="Arial"/>
                </a:rPr>
                <a:t>reduce one sixty or greater</a:t>
              </a:r>
            </a:p>
            <a:p>
              <a:pPr>
                <a:lnSpc>
                  <a:spcPct val="100000"/>
                </a:lnSpc>
                <a:buFontTx/>
                <a:buNone/>
              </a:pPr>
              <a:r>
                <a:rPr lang="en-GB" sz="1500" noProof="1">
                  <a:solidFill>
                    <a:srgbClr val="00B050"/>
                  </a:solidFill>
                  <a:cs typeface="Arial"/>
                </a:rPr>
                <a:t>descent three thousand feet</a:t>
              </a:r>
            </a:p>
          </p:txBody>
        </p:sp>
        <p:cxnSp>
          <p:nvCxnSpPr>
            <p:cNvPr id="24" name="Gerade Verbindung 23"/>
            <p:cNvCxnSpPr>
              <a:cxnSpLocks/>
            </p:cNvCxnSpPr>
            <p:nvPr/>
          </p:nvCxnSpPr>
          <p:spPr>
            <a:xfrm>
              <a:off x="1146435" y="2706832"/>
              <a:ext cx="754423" cy="1163702"/>
            </a:xfrm>
            <a:prstGeom prst="line">
              <a:avLst/>
            </a:prstGeom>
            <a:noFill/>
            <a:ln w="25400" cap="flat" cmpd="sng" algn="ctr">
              <a:solidFill>
                <a:srgbClr val="FF0000"/>
              </a:solidFill>
              <a:prstDash val="sysDash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25" name="Gerade Verbindung 24"/>
            <p:cNvCxnSpPr>
              <a:cxnSpLocks/>
            </p:cNvCxnSpPr>
            <p:nvPr/>
          </p:nvCxnSpPr>
          <p:spPr>
            <a:xfrm flipH="1">
              <a:off x="2980978" y="2688654"/>
              <a:ext cx="979992" cy="1181880"/>
            </a:xfrm>
            <a:prstGeom prst="line">
              <a:avLst/>
            </a:prstGeom>
            <a:noFill/>
            <a:ln w="25400" cap="flat" cmpd="sng" algn="ctr">
              <a:solidFill>
                <a:srgbClr val="FF0000"/>
              </a:solidFill>
              <a:prstDash val="sysDash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</p:grpSp>
      <p:sp>
        <p:nvSpPr>
          <p:cNvPr id="26" name="Textfeld 25"/>
          <p:cNvSpPr txBox="1"/>
          <p:nvPr/>
        </p:nvSpPr>
        <p:spPr>
          <a:xfrm>
            <a:off x="4435446" y="1219136"/>
            <a:ext cx="2651568" cy="1200607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buFontTx/>
              <a:buNone/>
            </a:pPr>
            <a:r>
              <a:rPr lang="en-GB" b="1" noProof="1">
                <a:solidFill>
                  <a:prstClr val="black"/>
                </a:solidFill>
                <a:cs typeface="Arial"/>
              </a:rPr>
              <a:t>Aircraft: </a:t>
            </a:r>
            <a:r>
              <a:rPr lang="en-GB" noProof="1">
                <a:solidFill>
                  <a:srgbClr val="F79646">
                    <a:lumMod val="75000"/>
                  </a:srgbClr>
                </a:solidFill>
                <a:cs typeface="Arial"/>
              </a:rPr>
              <a:t>THY5KJ, DLH3ER</a:t>
            </a:r>
          </a:p>
          <a:p>
            <a:pPr>
              <a:lnSpc>
                <a:spcPct val="100000"/>
              </a:lnSpc>
              <a:buFontTx/>
              <a:buNone/>
            </a:pPr>
            <a:r>
              <a:rPr lang="en-GB" b="1" noProof="1">
                <a:solidFill>
                  <a:prstClr val="black"/>
                </a:solidFill>
                <a:cs typeface="Arial"/>
              </a:rPr>
              <a:t>Commands:</a:t>
            </a:r>
          </a:p>
          <a:p>
            <a:pPr>
              <a:lnSpc>
                <a:spcPct val="100000"/>
              </a:lnSpc>
              <a:buFontTx/>
              <a:buNone/>
            </a:pPr>
            <a:r>
              <a:rPr lang="en-GB" noProof="1">
                <a:solidFill>
                  <a:srgbClr val="F79646">
                    <a:lumMod val="75000"/>
                  </a:srgbClr>
                </a:solidFill>
                <a:cs typeface="Arial"/>
              </a:rPr>
              <a:t>THY5KJ DESCEND 3000 ft</a:t>
            </a:r>
          </a:p>
          <a:p>
            <a:pPr>
              <a:lnSpc>
                <a:spcPct val="100000"/>
              </a:lnSpc>
              <a:buFontTx/>
              <a:buNone/>
            </a:pPr>
            <a:r>
              <a:rPr lang="en-GB" noProof="1">
                <a:solidFill>
                  <a:srgbClr val="F79646">
                    <a:lumMod val="75000"/>
                  </a:srgbClr>
                </a:solidFill>
                <a:cs typeface="Arial"/>
              </a:rPr>
              <a:t>THY5KJ REDUCE 180 kt …</a:t>
            </a:r>
          </a:p>
        </p:txBody>
      </p:sp>
      <p:cxnSp>
        <p:nvCxnSpPr>
          <p:cNvPr id="27" name="Gerade Verbindung 26"/>
          <p:cNvCxnSpPr>
            <a:cxnSpLocks/>
          </p:cNvCxnSpPr>
          <p:nvPr/>
        </p:nvCxnSpPr>
        <p:spPr>
          <a:xfrm>
            <a:off x="4435446" y="2458626"/>
            <a:ext cx="211350" cy="359849"/>
          </a:xfrm>
          <a:prstGeom prst="line">
            <a:avLst/>
          </a:prstGeom>
          <a:noFill/>
          <a:ln w="25400" cap="flat" cmpd="sng" algn="ctr">
            <a:solidFill>
              <a:srgbClr val="FF0000"/>
            </a:solidFill>
            <a:prstDash val="sysDash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28" name="Gerade Verbindung 27"/>
          <p:cNvCxnSpPr>
            <a:cxnSpLocks/>
          </p:cNvCxnSpPr>
          <p:nvPr/>
        </p:nvCxnSpPr>
        <p:spPr>
          <a:xfrm flipH="1">
            <a:off x="6970032" y="2458625"/>
            <a:ext cx="103007" cy="359850"/>
          </a:xfrm>
          <a:prstGeom prst="line">
            <a:avLst/>
          </a:prstGeom>
          <a:noFill/>
          <a:ln w="25400" cap="flat" cmpd="sng" algn="ctr">
            <a:solidFill>
              <a:srgbClr val="FF0000"/>
            </a:solidFill>
            <a:prstDash val="sysDash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29" name="Gerade Verbindung 170"/>
          <p:cNvCxnSpPr>
            <a:stCxn id="20" idx="2"/>
            <a:endCxn id="18" idx="0"/>
          </p:cNvCxnSpPr>
          <p:nvPr/>
        </p:nvCxnSpPr>
        <p:spPr bwMode="auto">
          <a:xfrm rot="5400000">
            <a:off x="3840411" y="1900664"/>
            <a:ext cx="572018" cy="3369521"/>
          </a:xfrm>
          <a:prstGeom prst="bentConnector3">
            <a:avLst>
              <a:gd name="adj1" fmla="val 50000"/>
            </a:avLst>
          </a:prstGeom>
          <a:noFill/>
          <a:ln w="28575" cap="sq" cmpd="sng" algn="ctr">
            <a:solidFill>
              <a:sysClr val="windowText" lastClr="000000"/>
            </a:solidFill>
            <a:prstDash val="solid"/>
            <a:round/>
            <a:headEnd type="none" w="med" len="med"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0" name="Textfeld 29"/>
          <p:cNvSpPr txBox="1"/>
          <p:nvPr/>
        </p:nvSpPr>
        <p:spPr>
          <a:xfrm>
            <a:off x="977348" y="4399281"/>
            <a:ext cx="565591" cy="21549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de-DE" sz="14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ATCO</a:t>
            </a:r>
            <a:endParaRPr lang="de-DE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1" name="Textfeld 30"/>
          <p:cNvSpPr txBox="1"/>
          <p:nvPr/>
        </p:nvSpPr>
        <p:spPr>
          <a:xfrm>
            <a:off x="7814405" y="1921699"/>
            <a:ext cx="2297311" cy="83118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GB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Surveillance Data, Flight Plan Data</a:t>
            </a:r>
          </a:p>
          <a:p>
            <a:pPr algn="ctr"/>
            <a:r>
              <a:rPr lang="en-GB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Weather Data</a:t>
            </a:r>
          </a:p>
        </p:txBody>
      </p:sp>
      <p:pic>
        <p:nvPicPr>
          <p:cNvPr id="43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524" y="3639944"/>
            <a:ext cx="1681015" cy="1024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" name="Textfeld 43"/>
          <p:cNvSpPr txBox="1"/>
          <p:nvPr/>
        </p:nvSpPr>
        <p:spPr>
          <a:xfrm>
            <a:off x="7676737" y="3708306"/>
            <a:ext cx="1081896" cy="307848"/>
          </a:xfrm>
          <a:prstGeom prst="rect">
            <a:avLst/>
          </a:prstGeom>
          <a:solidFill>
            <a:srgbClr val="000000"/>
          </a:solidFill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buFontTx/>
              <a:buNone/>
            </a:pPr>
            <a:r>
              <a:rPr lang="de-DE" sz="1400" b="1" dirty="0">
                <a:solidFill>
                  <a:srgbClr val="FFFFFF"/>
                </a:solidFill>
                <a:cs typeface="Arial"/>
              </a:rPr>
              <a:t>TYK5KJ</a:t>
            </a:r>
          </a:p>
        </p:txBody>
      </p:sp>
      <p:sp>
        <p:nvSpPr>
          <p:cNvPr id="45" name="Textfeld 44"/>
          <p:cNvSpPr txBox="1"/>
          <p:nvPr/>
        </p:nvSpPr>
        <p:spPr>
          <a:xfrm>
            <a:off x="8060111" y="4023609"/>
            <a:ext cx="367493" cy="307848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  <a:buFontTx/>
              <a:buNone/>
            </a:pPr>
            <a:r>
              <a:rPr lang="de-DE" sz="1400" b="1" dirty="0">
                <a:solidFill>
                  <a:srgbClr val="FFFFFF"/>
                </a:solidFill>
                <a:cs typeface="Arial"/>
              </a:rPr>
              <a:t>30</a:t>
            </a:r>
          </a:p>
        </p:txBody>
      </p:sp>
      <p:cxnSp>
        <p:nvCxnSpPr>
          <p:cNvPr id="46" name="Gewinkelte Verbindung 126"/>
          <p:cNvCxnSpPr>
            <a:stCxn id="19" idx="3"/>
            <a:endCxn id="43" idx="1"/>
          </p:cNvCxnSpPr>
          <p:nvPr/>
        </p:nvCxnSpPr>
        <p:spPr bwMode="auto">
          <a:xfrm flipV="1">
            <a:off x="4646798" y="4152129"/>
            <a:ext cx="2919727" cy="93"/>
          </a:xfrm>
          <a:prstGeom prst="straightConnector1">
            <a:avLst/>
          </a:prstGeom>
          <a:noFill/>
          <a:ln w="28575" cap="sq" cmpd="sng" algn="ctr">
            <a:solidFill>
              <a:sysClr val="windowText" lastClr="000000"/>
            </a:solidFill>
            <a:prstDash val="solid"/>
            <a:round/>
            <a:headEnd type="none" w="med" len="med"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2" name="Textfeld 31"/>
          <p:cNvSpPr txBox="1"/>
          <p:nvPr/>
        </p:nvSpPr>
        <p:spPr>
          <a:xfrm>
            <a:off x="8613534" y="1203744"/>
            <a:ext cx="2297311" cy="6156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GB" sz="2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Assistant Based Speech Recognition</a:t>
            </a:r>
          </a:p>
        </p:txBody>
      </p:sp>
      <p:sp>
        <p:nvSpPr>
          <p:cNvPr id="33" name="Textfeld 32">
            <a:extLst>
              <a:ext uri="{FF2B5EF4-FFF2-40B4-BE49-F238E27FC236}">
                <a16:creationId xmlns:a16="http://schemas.microsoft.com/office/drawing/2014/main" id="{6FD42FEC-81EC-4104-AC0B-4E719368046D}"/>
              </a:ext>
            </a:extLst>
          </p:cNvPr>
          <p:cNvSpPr txBox="1"/>
          <p:nvPr/>
        </p:nvSpPr>
        <p:spPr>
          <a:xfrm>
            <a:off x="7609977" y="4948624"/>
            <a:ext cx="3155940" cy="55412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GB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Avoid manual input</a:t>
            </a:r>
          </a:p>
          <a:p>
            <a:pPr algn="ctr"/>
            <a:r>
              <a:rPr lang="en-GB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Reduce ATCo workload</a:t>
            </a:r>
          </a:p>
        </p:txBody>
      </p:sp>
      <p:sp>
        <p:nvSpPr>
          <p:cNvPr id="35" name="Rechteck 34">
            <a:extLst>
              <a:ext uri="{FF2B5EF4-FFF2-40B4-BE49-F238E27FC236}">
                <a16:creationId xmlns:a16="http://schemas.microsoft.com/office/drawing/2014/main" id="{2F44D0AE-2506-46DD-902F-A546094D1A13}"/>
              </a:ext>
            </a:extLst>
          </p:cNvPr>
          <p:cNvSpPr/>
          <p:nvPr/>
        </p:nvSpPr>
        <p:spPr>
          <a:xfrm>
            <a:off x="5710633" y="5812982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just">
              <a:spcAft>
                <a:spcPts val="250"/>
              </a:spcAft>
              <a:buSzPts val="800"/>
              <a:tabLst>
                <a:tab pos="228600" algn="l"/>
                <a:tab pos="449580" algn="l"/>
              </a:tabLst>
            </a:pPr>
            <a:r>
              <a:rPr lang="de-DE" sz="900" dirty="0">
                <a:latin typeface="Times New Roman" panose="02020603050405020304" pitchFamily="18" charset="0"/>
                <a:ea typeface="MS Mincho" panose="02020609040205080304" pitchFamily="49" charset="-128"/>
              </a:rPr>
              <a:t>M. Kleinert, H. Helmke, H. Ehr, Chr. </a:t>
            </a:r>
            <a:r>
              <a:rPr lang="en-US" sz="900" dirty="0">
                <a:latin typeface="Times New Roman" panose="02020603050405020304" pitchFamily="18" charset="0"/>
                <a:ea typeface="MS Mincho" panose="02020609040205080304" pitchFamily="49" charset="-128"/>
              </a:rPr>
              <a:t>Kern, D. Klakow, P. Motlicek, M. Singh, and G. Siol, “Building Blocks of Assistant Based Speech Recognition for Air Traffic Management Applications,” 8</a:t>
            </a:r>
            <a:r>
              <a:rPr lang="en-US" sz="900" baseline="30000" dirty="0">
                <a:latin typeface="Times New Roman" panose="02020603050405020304" pitchFamily="18" charset="0"/>
                <a:ea typeface="MS Mincho" panose="02020609040205080304" pitchFamily="49" charset="-128"/>
              </a:rPr>
              <a:t>th</a:t>
            </a:r>
            <a:r>
              <a:rPr lang="en-US" sz="900" dirty="0">
                <a:latin typeface="Times New Roman" panose="02020603050405020304" pitchFamily="18" charset="0"/>
                <a:ea typeface="MS Mincho" panose="02020609040205080304" pitchFamily="49" charset="-128"/>
              </a:rPr>
              <a:t> SESAR Innovation Days, Salzburg, Austria, 2018.</a:t>
            </a:r>
            <a:endParaRPr lang="de-DE" sz="900" dirty="0">
              <a:latin typeface="Times New Roman" panose="02020603050405020304" pitchFamily="18" charset="0"/>
              <a:ea typeface="MS Mincho" panose="020206090402050803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31640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6" grpId="0" animBg="1"/>
      <p:bldP spid="31" grpId="0"/>
      <p:bldP spid="44" grpId="0" animBg="1"/>
      <p:bldP spid="45" grpId="0" animBg="1"/>
      <p:bldP spid="32" grpId="0"/>
      <p:bldP spid="3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uppieren 18"/>
          <p:cNvGrpSpPr/>
          <p:nvPr/>
        </p:nvGrpSpPr>
        <p:grpSpPr>
          <a:xfrm>
            <a:off x="841003" y="3684186"/>
            <a:ext cx="7261436" cy="1689824"/>
            <a:chOff x="645848" y="3796599"/>
            <a:chExt cx="7900104" cy="2189878"/>
          </a:xfrm>
        </p:grpSpPr>
        <p:pic>
          <p:nvPicPr>
            <p:cNvPr id="20" name="Picture 2" descr="http://www.malorca-project.de/wp/wp-content/uploads/2016/05/cropped-malorca_logo_small-1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95936" y="3796599"/>
              <a:ext cx="1483594" cy="5028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21" name="Gerade Verbindung mit Pfeil 20"/>
            <p:cNvCxnSpPr>
              <a:cxnSpLocks/>
              <a:stCxn id="25" idx="3"/>
            </p:cNvCxnSpPr>
            <p:nvPr/>
          </p:nvCxnSpPr>
          <p:spPr>
            <a:xfrm flipV="1">
              <a:off x="5124358" y="4896993"/>
              <a:ext cx="1742971" cy="24296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Gerade Verbindung mit Pfeil 21"/>
            <p:cNvCxnSpPr>
              <a:cxnSpLocks/>
              <a:endCxn id="25" idx="1"/>
            </p:cNvCxnSpPr>
            <p:nvPr/>
          </p:nvCxnSpPr>
          <p:spPr>
            <a:xfrm>
              <a:off x="2524788" y="4920902"/>
              <a:ext cx="1686997" cy="386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3" name="Picture 3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5848" y="3917057"/>
              <a:ext cx="1616438" cy="13202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" name="Textfeld 23"/>
            <p:cNvSpPr txBox="1"/>
            <p:nvPr/>
          </p:nvSpPr>
          <p:spPr>
            <a:xfrm>
              <a:off x="2499140" y="4509120"/>
              <a:ext cx="1640812" cy="9287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583" fontAlgn="base">
                <a:lnSpc>
                  <a:spcPts val="2601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de-DE" sz="1200" dirty="0">
                  <a:solidFill>
                    <a:srgbClr val="000000"/>
                  </a:solidFill>
                </a:rPr>
                <a:t>Radar Data</a:t>
              </a:r>
            </a:p>
            <a:p>
              <a:pPr defTabSz="914583" fontAlgn="base">
                <a:lnSpc>
                  <a:spcPts val="2601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de-DE" sz="1200" dirty="0">
                  <a:solidFill>
                    <a:srgbClr val="000000"/>
                  </a:solidFill>
                </a:rPr>
                <a:t>Voice </a:t>
              </a:r>
              <a:r>
                <a:rPr lang="en-GB" sz="1200" dirty="0">
                  <a:solidFill>
                    <a:srgbClr val="000000"/>
                  </a:solidFill>
                </a:rPr>
                <a:t>Recordings</a:t>
              </a:r>
            </a:p>
          </p:txBody>
        </p:sp>
        <p:pic>
          <p:nvPicPr>
            <p:cNvPr id="25" name="Picture 6" descr="https://cdn.pixabay.com/photo/2014/10/03/17/16/gear-472009_640.jpg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438" t="4066" r="19428" b="4815"/>
            <a:stretch/>
          </p:blipFill>
          <p:spPr bwMode="auto">
            <a:xfrm>
              <a:off x="4211785" y="4431535"/>
              <a:ext cx="912573" cy="97950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6" name="Textfeld 25"/>
            <p:cNvSpPr txBox="1"/>
            <p:nvPr/>
          </p:nvSpPr>
          <p:spPr>
            <a:xfrm>
              <a:off x="4073817" y="5435932"/>
              <a:ext cx="1327834" cy="47873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 defTabSz="914583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GB" sz="1200" dirty="0">
                  <a:solidFill>
                    <a:srgbClr val="000000"/>
                  </a:solidFill>
                </a:rPr>
                <a:t>Automatic Learning</a:t>
              </a:r>
            </a:p>
            <a:p>
              <a:pPr algn="ctr" defTabSz="914583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GB" sz="1200" dirty="0">
                  <a:solidFill>
                    <a:srgbClr val="000000"/>
                  </a:solidFill>
                </a:rPr>
                <a:t>Process</a:t>
              </a:r>
            </a:p>
          </p:txBody>
        </p:sp>
        <p:sp>
          <p:nvSpPr>
            <p:cNvPr id="27" name="Textfeld 26"/>
            <p:cNvSpPr txBox="1"/>
            <p:nvPr/>
          </p:nvSpPr>
          <p:spPr>
            <a:xfrm>
              <a:off x="7002023" y="4228080"/>
              <a:ext cx="1543929" cy="1715469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2000" dirty="0"/>
                <a:t>Assistant</a:t>
              </a:r>
            </a:p>
            <a:p>
              <a:pPr algn="ctr"/>
              <a:r>
                <a:rPr lang="en-GB" sz="2000" dirty="0"/>
                <a:t>Based</a:t>
              </a:r>
            </a:p>
            <a:p>
              <a:pPr algn="ctr"/>
              <a:r>
                <a:rPr lang="en-GB" sz="2000" dirty="0"/>
                <a:t>Speech</a:t>
              </a:r>
            </a:p>
            <a:p>
              <a:pPr algn="ctr"/>
              <a:r>
                <a:rPr lang="en-GB" sz="2000" dirty="0"/>
                <a:t>Recognition</a:t>
              </a:r>
            </a:p>
          </p:txBody>
        </p:sp>
        <p:pic>
          <p:nvPicPr>
            <p:cNvPr id="28" name="Grafik 27" descr="E:\Temp\Malorca-PictureAndLogos\Picture\LL7_5692.jpg"/>
            <p:cNvPicPr/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5600" y="4985588"/>
              <a:ext cx="1653540" cy="1000889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9" name="Gruppieren 28"/>
          <p:cNvGrpSpPr/>
          <p:nvPr/>
        </p:nvGrpSpPr>
        <p:grpSpPr>
          <a:xfrm>
            <a:off x="970649" y="1436185"/>
            <a:ext cx="7131626" cy="1773327"/>
            <a:chOff x="645847" y="1407391"/>
            <a:chExt cx="7937280" cy="2116620"/>
          </a:xfrm>
        </p:grpSpPr>
        <p:pic>
          <p:nvPicPr>
            <p:cNvPr id="30" name="Picture 3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5847" y="1529448"/>
              <a:ext cx="1616439" cy="13202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" name="Picture 4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81526" y="1980903"/>
              <a:ext cx="866538" cy="104266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32" name="Textfeld 31"/>
            <p:cNvSpPr txBox="1"/>
            <p:nvPr/>
          </p:nvSpPr>
          <p:spPr>
            <a:xfrm>
              <a:off x="4128586" y="2979557"/>
              <a:ext cx="1172420" cy="34708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 defTabSz="914583" fontAlgn="base">
                <a:lnSpc>
                  <a:spcPts val="2601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GB" sz="1200" dirty="0">
                  <a:solidFill>
                    <a:srgbClr val="000000"/>
                  </a:solidFill>
                </a:rPr>
                <a:t>Group of experts</a:t>
              </a:r>
            </a:p>
          </p:txBody>
        </p:sp>
        <p:cxnSp>
          <p:nvCxnSpPr>
            <p:cNvPr id="33" name="Gerade Verbindung mit Pfeil 32"/>
            <p:cNvCxnSpPr>
              <a:stCxn id="31" idx="3"/>
            </p:cNvCxnSpPr>
            <p:nvPr/>
          </p:nvCxnSpPr>
          <p:spPr>
            <a:xfrm>
              <a:off x="5148064" y="2502235"/>
              <a:ext cx="1738873" cy="1945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Gerade Verbindung mit Pfeil 33"/>
            <p:cNvCxnSpPr>
              <a:endCxn id="31" idx="1"/>
            </p:cNvCxnSpPr>
            <p:nvPr/>
          </p:nvCxnSpPr>
          <p:spPr>
            <a:xfrm flipV="1">
              <a:off x="2524788" y="2502235"/>
              <a:ext cx="1756738" cy="1946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5" name="Picture 62" descr="AcListant"/>
            <p:cNvPicPr>
              <a:picLocks noChangeAspect="1" noChangeArrowheads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1420"/>
            <a:stretch/>
          </p:blipFill>
          <p:spPr bwMode="auto">
            <a:xfrm>
              <a:off x="3893296" y="1407391"/>
              <a:ext cx="1614808" cy="4760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6" name="Textfeld 35"/>
            <p:cNvSpPr txBox="1"/>
            <p:nvPr/>
          </p:nvSpPr>
          <p:spPr>
            <a:xfrm>
              <a:off x="2524788" y="2090564"/>
              <a:ext cx="2376264" cy="4573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583" fontAlgn="base">
                <a:lnSpc>
                  <a:spcPts val="2601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sz="1200" dirty="0">
                <a:solidFill>
                  <a:srgbClr val="000000"/>
                </a:solidFill>
              </a:endParaRPr>
            </a:p>
          </p:txBody>
        </p:sp>
        <p:sp>
          <p:nvSpPr>
            <p:cNvPr id="37" name="Textfeld 36"/>
            <p:cNvSpPr txBox="1"/>
            <p:nvPr/>
          </p:nvSpPr>
          <p:spPr>
            <a:xfrm>
              <a:off x="7004063" y="1552294"/>
              <a:ext cx="1579064" cy="157964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2000" dirty="0"/>
                <a:t>Assistant</a:t>
              </a:r>
            </a:p>
            <a:p>
              <a:pPr algn="ctr"/>
              <a:r>
                <a:rPr lang="en-GB" sz="2000" dirty="0"/>
                <a:t>Based</a:t>
              </a:r>
            </a:p>
            <a:p>
              <a:pPr algn="ctr"/>
              <a:r>
                <a:rPr lang="en-GB" sz="2000" dirty="0"/>
                <a:t>Speech</a:t>
              </a:r>
            </a:p>
            <a:p>
              <a:pPr algn="ctr"/>
              <a:r>
                <a:rPr lang="en-GB" sz="2000" dirty="0"/>
                <a:t>Recognition</a:t>
              </a:r>
            </a:p>
          </p:txBody>
        </p:sp>
        <p:pic>
          <p:nvPicPr>
            <p:cNvPr id="38" name="Grafik 37" descr="E:\Temp\Malorca-PictureAndLogos\Picture\LL7_5692.jpg"/>
            <p:cNvPicPr/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5058" y="2523122"/>
              <a:ext cx="1653540" cy="100088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9" name="Inhaltsplatzhalter 2"/>
          <p:cNvSpPr txBox="1">
            <a:spLocks/>
          </p:cNvSpPr>
          <p:nvPr/>
        </p:nvSpPr>
        <p:spPr>
          <a:xfrm>
            <a:off x="8356806" y="3711500"/>
            <a:ext cx="3492654" cy="108800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horz" lIns="91461" tIns="45731" rIns="91461" bIns="45731" rtlCol="0">
            <a:no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Wingdings" charset="2"/>
              <a:buNone/>
              <a:defRPr sz="1800" b="0" i="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Wingdings" charset="2"/>
              <a:buChar char="§"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Wingdings" charset="2"/>
              <a:buChar char="§"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Wingdings" charset="2"/>
              <a:buChar char="§"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Wingdings" charset="2"/>
              <a:buChar char="§"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dirty="0"/>
              <a:t>Instead of (highly skilled and paid) </a:t>
            </a:r>
            <a:r>
              <a:rPr lang="en-GB" sz="2000" dirty="0">
                <a:solidFill>
                  <a:srgbClr val="FF0000"/>
                </a:solidFill>
              </a:rPr>
              <a:t>experts</a:t>
            </a:r>
            <a:r>
              <a:rPr lang="en-GB" sz="2000" dirty="0"/>
              <a:t>, </a:t>
            </a:r>
            <a:r>
              <a:rPr lang="en-GB" sz="2000" dirty="0">
                <a:solidFill>
                  <a:srgbClr val="0070C0"/>
                </a:solidFill>
              </a:rPr>
              <a:t>machine learning </a:t>
            </a:r>
            <a:r>
              <a:rPr lang="en-GB" sz="2000" dirty="0"/>
              <a:t>is used.</a:t>
            </a:r>
          </a:p>
        </p:txBody>
      </p:sp>
      <p:pic>
        <p:nvPicPr>
          <p:cNvPr id="40" name="Picture 2" descr="X:\Projekte\632\__ProjektDurchführung\Sonstiges\Logos\MALORCO_Logo_blue_v1_withText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6115" y="238650"/>
            <a:ext cx="1813345" cy="715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570" y="279465"/>
            <a:ext cx="10518034" cy="1325870"/>
          </a:xfrm>
        </p:spPr>
        <p:txBody>
          <a:bodyPr/>
          <a:lstStyle/>
          <a:p>
            <a:pPr algn="ctr"/>
            <a:r>
              <a:rPr lang="en-GB" b="1" dirty="0"/>
              <a:t>Machine Learning</a:t>
            </a:r>
            <a:r>
              <a:rPr lang="en-GB" dirty="0"/>
              <a:t> of Speech </a:t>
            </a:r>
            <a:br>
              <a:rPr lang="en-GB" dirty="0"/>
            </a:br>
            <a:r>
              <a:rPr lang="en-GB" dirty="0"/>
              <a:t>Recognition Models for Controller Assistance</a:t>
            </a:r>
          </a:p>
        </p:txBody>
      </p:sp>
      <p:sp>
        <p:nvSpPr>
          <p:cNvPr id="41" name="Content Placeholder 2"/>
          <p:cNvSpPr txBox="1">
            <a:spLocks/>
          </p:cNvSpPr>
          <p:nvPr/>
        </p:nvSpPr>
        <p:spPr>
          <a:xfrm>
            <a:off x="2540915" y="1219956"/>
            <a:ext cx="1869131" cy="855028"/>
          </a:xfrm>
          <a:prstGeom prst="rect">
            <a:avLst/>
          </a:prstGeom>
        </p:spPr>
        <p:txBody>
          <a:bodyPr vert="horz" lIns="91461" tIns="45731" rIns="91461" bIns="45731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kern="1200">
                <a:solidFill>
                  <a:srgbClr val="0165BF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1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1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2801" dirty="0"/>
              <a:t>Dusseldorf</a:t>
            </a:r>
          </a:p>
        </p:txBody>
      </p:sp>
      <p:sp>
        <p:nvSpPr>
          <p:cNvPr id="42" name="Content Placeholder 2"/>
          <p:cNvSpPr txBox="1">
            <a:spLocks/>
          </p:cNvSpPr>
          <p:nvPr/>
        </p:nvSpPr>
        <p:spPr>
          <a:xfrm>
            <a:off x="2326763" y="3357786"/>
            <a:ext cx="2602717" cy="493957"/>
          </a:xfrm>
          <a:prstGeom prst="rect">
            <a:avLst/>
          </a:prstGeom>
        </p:spPr>
        <p:txBody>
          <a:bodyPr vert="horz" lIns="91461" tIns="45731" rIns="91461" bIns="45731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kern="1200">
                <a:solidFill>
                  <a:srgbClr val="0165BF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1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1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2801" dirty="0"/>
              <a:t>Prague, Vienna</a:t>
            </a:r>
          </a:p>
        </p:txBody>
      </p:sp>
      <p:sp>
        <p:nvSpPr>
          <p:cNvPr id="43" name="Inhaltsplatzhalter 2">
            <a:extLst>
              <a:ext uri="{FF2B5EF4-FFF2-40B4-BE49-F238E27FC236}">
                <a16:creationId xmlns:a16="http://schemas.microsoft.com/office/drawing/2014/main" id="{4222DB8D-18BE-4185-A4CB-52E1FBB2265E}"/>
              </a:ext>
            </a:extLst>
          </p:cNvPr>
          <p:cNvSpPr txBox="1">
            <a:spLocks/>
          </p:cNvSpPr>
          <p:nvPr/>
        </p:nvSpPr>
        <p:spPr>
          <a:xfrm>
            <a:off x="8617867" y="1895457"/>
            <a:ext cx="3164297" cy="1622158"/>
          </a:xfrm>
          <a:prstGeom prst="rect">
            <a:avLst/>
          </a:prstGeom>
        </p:spPr>
        <p:txBody>
          <a:bodyPr vert="horz" lIns="91461" tIns="45731" rIns="91461" bIns="45731" rtlCol="0">
            <a:no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Wingdings" charset="2"/>
              <a:buNone/>
              <a:defRPr sz="1800" b="0" i="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Wingdings" charset="2"/>
              <a:buChar char="§"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Wingdings" charset="2"/>
              <a:buChar char="§"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Wingdings" charset="2"/>
              <a:buChar char="§"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Wingdings" charset="2"/>
              <a:buChar char="§"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Arthur Samuel (1959):</a:t>
            </a:r>
            <a:r>
              <a:rPr lang="en-US" sz="2000" dirty="0"/>
              <a:t> </a:t>
            </a:r>
          </a:p>
          <a:p>
            <a:r>
              <a:rPr lang="en-US" b="1" dirty="0"/>
              <a:t>Machine learning </a:t>
            </a:r>
            <a:r>
              <a:rPr lang="en-US" dirty="0"/>
              <a:t>is the field of study that gives computers the ability </a:t>
            </a:r>
            <a:r>
              <a:rPr lang="en-US" b="1" dirty="0"/>
              <a:t>to learn </a:t>
            </a:r>
            <a:r>
              <a:rPr lang="en-US" dirty="0">
                <a:solidFill>
                  <a:srgbClr val="FF0000"/>
                </a:solidFill>
              </a:rPr>
              <a:t>without</a:t>
            </a:r>
            <a:br>
              <a:rPr lang="en-US" dirty="0"/>
            </a:br>
            <a:r>
              <a:rPr lang="en-US" dirty="0"/>
              <a:t>being </a:t>
            </a:r>
            <a:r>
              <a:rPr lang="en-US" dirty="0">
                <a:solidFill>
                  <a:srgbClr val="FF0000"/>
                </a:solidFill>
              </a:rPr>
              <a:t>explicitly programmed</a:t>
            </a:r>
            <a:r>
              <a:rPr lang="en-US" dirty="0"/>
              <a:t>”</a:t>
            </a:r>
            <a:br>
              <a:rPr lang="en-US" sz="2000" dirty="0"/>
            </a:br>
            <a:endParaRPr lang="en-GB" sz="2000" dirty="0"/>
          </a:p>
        </p:txBody>
      </p:sp>
      <p:sp>
        <p:nvSpPr>
          <p:cNvPr id="44" name="Rechteck 43">
            <a:extLst>
              <a:ext uri="{FF2B5EF4-FFF2-40B4-BE49-F238E27FC236}">
                <a16:creationId xmlns:a16="http://schemas.microsoft.com/office/drawing/2014/main" id="{802DA9AF-21F7-40D2-9B86-D5B7F077A089}"/>
              </a:ext>
            </a:extLst>
          </p:cNvPr>
          <p:cNvSpPr/>
          <p:nvPr/>
        </p:nvSpPr>
        <p:spPr>
          <a:xfrm>
            <a:off x="2929235" y="5565493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900" dirty="0"/>
              <a:t>H. Helmke, O. Ohneiser, J. Buxbaum, and C. Kern, “Increasing ATM efficiency with assistant-based speech recognition,” 12</a:t>
            </a:r>
            <a:r>
              <a:rPr lang="en-US" sz="900" baseline="30000" dirty="0"/>
              <a:t>th</a:t>
            </a:r>
            <a:r>
              <a:rPr lang="en-US" sz="900" dirty="0"/>
              <a:t> USA/Europe Air Traffic Management Research and Development Seminar (ATM2017), Seattle, Washington, USA, 2017.</a:t>
            </a:r>
          </a:p>
        </p:txBody>
      </p:sp>
    </p:spTree>
    <p:extLst>
      <p:ext uri="{BB962C8B-B14F-4D97-AF65-F5344CB8AC3E}">
        <p14:creationId xmlns:p14="http://schemas.microsoft.com/office/powerpoint/2010/main" val="767518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42" grpId="0"/>
      <p:bldP spid="4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030E13D-89C1-4365-84A7-A0C1FC2980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2800" dirty="0">
                <a:sym typeface="Calibri"/>
              </a:rPr>
              <a:t>Speech Recognition and Machine Learning Roadmap</a:t>
            </a:r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BDDEE69-28B0-4447-BBFA-878357A6DA0C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defRPr/>
            </a:pPr>
            <a:r>
              <a:rPr lang="sv-SE" noProof="0"/>
              <a:t>&gt; FLY AI &gt; Hon. Prof. Dr. H. Helmke •  23.03.2021</a:t>
            </a:r>
            <a:endParaRPr lang="en-GB" noProof="0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84894B14-DC33-4720-BEFB-A526E1F6C9C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r>
              <a:rPr lang="en-GB" noProof="0"/>
              <a:t>DLR.de  •  Chart </a:t>
            </a:r>
            <a:fld id="{A5AC3FBE-A647-41C9-A8C3-4435ED4FC895}" type="slidenum">
              <a:rPr lang="en-GB" noProof="0" smtClean="0"/>
              <a:pPr>
                <a:defRPr/>
              </a:pPr>
              <a:t>7</a:t>
            </a:fld>
            <a:endParaRPr lang="en-GB" noProof="0" dirty="0"/>
          </a:p>
        </p:txBody>
      </p:sp>
      <p:sp>
        <p:nvSpPr>
          <p:cNvPr id="29" name="Abgerundetes Rechteck 23">
            <a:extLst>
              <a:ext uri="{FF2B5EF4-FFF2-40B4-BE49-F238E27FC236}">
                <a16:creationId xmlns:a16="http://schemas.microsoft.com/office/drawing/2014/main" id="{56D960E5-25C8-4D52-ACC3-C276B686428F}"/>
              </a:ext>
            </a:extLst>
          </p:cNvPr>
          <p:cNvSpPr/>
          <p:nvPr/>
        </p:nvSpPr>
        <p:spPr>
          <a:xfrm>
            <a:off x="533700" y="1324283"/>
            <a:ext cx="10889595" cy="1469114"/>
          </a:xfrm>
          <a:prstGeom prst="roundRect">
            <a:avLst/>
          </a:prstGeom>
          <a:solidFill>
            <a:srgbClr val="5B9BD5">
              <a:lumMod val="20000"/>
              <a:lumOff val="80000"/>
            </a:srgbClr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58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Abgerundetes Rechteck 2">
            <a:extLst>
              <a:ext uri="{FF2B5EF4-FFF2-40B4-BE49-F238E27FC236}">
                <a16:creationId xmlns:a16="http://schemas.microsoft.com/office/drawing/2014/main" id="{89B82AF3-3023-4DFA-BE95-2EA79A35DA70}"/>
              </a:ext>
            </a:extLst>
          </p:cNvPr>
          <p:cNvSpPr/>
          <p:nvPr/>
        </p:nvSpPr>
        <p:spPr>
          <a:xfrm>
            <a:off x="533700" y="2770087"/>
            <a:ext cx="10889594" cy="1905441"/>
          </a:xfrm>
          <a:prstGeom prst="roundRect">
            <a:avLst/>
          </a:prstGeom>
          <a:solidFill>
            <a:srgbClr val="70AD47">
              <a:lumMod val="20000"/>
              <a:lumOff val="80000"/>
            </a:srgbClr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58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13D48E0B-DA58-4418-BB1C-FFC2F8A35D96}"/>
              </a:ext>
            </a:extLst>
          </p:cNvPr>
          <p:cNvSpPr txBox="1">
            <a:spLocks/>
          </p:cNvSpPr>
          <p:nvPr/>
        </p:nvSpPr>
        <p:spPr>
          <a:xfrm>
            <a:off x="1091998" y="4877930"/>
            <a:ext cx="10165530" cy="409670"/>
          </a:xfrm>
          <a:prstGeom prst="rect">
            <a:avLst/>
          </a:prstGeom>
          <a:solidFill>
            <a:srgbClr val="FFC000">
              <a:lumMod val="40000"/>
              <a:lumOff val="60000"/>
            </a:srgbClr>
          </a:solidFill>
        </p:spPr>
        <p:txBody>
          <a:bodyPr vert="horz" lIns="91461" tIns="45731" rIns="91461" bIns="45731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kern="1200">
                <a:solidFill>
                  <a:srgbClr val="0165BF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1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1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58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801" b="0" i="0" u="none" strike="noStrike" kern="1200" cap="none" spc="0" normalizeH="0" baseline="0" noProof="0" dirty="0">
                <a:ln>
                  <a:noFill/>
                </a:ln>
                <a:solidFill>
                  <a:srgbClr val="0165B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2014          2015  …               2018                2019          2020       …       2022               </a:t>
            </a:r>
          </a:p>
        </p:txBody>
      </p:sp>
      <p:pic>
        <p:nvPicPr>
          <p:cNvPr id="32" name="Picture 62" descr="AcListant">
            <a:extLst>
              <a:ext uri="{FF2B5EF4-FFF2-40B4-BE49-F238E27FC236}">
                <a16:creationId xmlns:a16="http://schemas.microsoft.com/office/drawing/2014/main" id="{A3A50360-F9BC-4535-AF35-57301A606B9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420"/>
          <a:stretch/>
        </p:blipFill>
        <p:spPr bwMode="auto">
          <a:xfrm>
            <a:off x="915023" y="3894204"/>
            <a:ext cx="1450901" cy="3987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" name="Content Placeholder 2">
            <a:extLst>
              <a:ext uri="{FF2B5EF4-FFF2-40B4-BE49-F238E27FC236}">
                <a16:creationId xmlns:a16="http://schemas.microsoft.com/office/drawing/2014/main" id="{AF292742-31D7-402B-BA3F-9EFF10771FBD}"/>
              </a:ext>
            </a:extLst>
          </p:cNvPr>
          <p:cNvSpPr txBox="1">
            <a:spLocks/>
          </p:cNvSpPr>
          <p:nvPr/>
        </p:nvSpPr>
        <p:spPr>
          <a:xfrm>
            <a:off x="2747153" y="3816643"/>
            <a:ext cx="1330667" cy="603981"/>
          </a:xfrm>
          <a:prstGeom prst="rect">
            <a:avLst/>
          </a:prstGeom>
        </p:spPr>
        <p:txBody>
          <a:bodyPr vert="horz" lIns="91461" tIns="45731" rIns="91461" bIns="45731" rtlCol="0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kern="1200">
                <a:solidFill>
                  <a:srgbClr val="0165BF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1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1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58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801" b="0" i="0" u="none" strike="noStrike" kern="1200" cap="none" spc="0" normalizeH="0" baseline="0" noProof="0" dirty="0">
                <a:ln>
                  <a:noFill/>
                </a:ln>
                <a:solidFill>
                  <a:srgbClr val="0165B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AcListant®-Strips</a:t>
            </a:r>
          </a:p>
        </p:txBody>
      </p:sp>
      <p:sp>
        <p:nvSpPr>
          <p:cNvPr id="34" name="Content Placeholder 2">
            <a:extLst>
              <a:ext uri="{FF2B5EF4-FFF2-40B4-BE49-F238E27FC236}">
                <a16:creationId xmlns:a16="http://schemas.microsoft.com/office/drawing/2014/main" id="{F8AC25F1-8EEA-4680-A79D-41BBCC55169F}"/>
              </a:ext>
            </a:extLst>
          </p:cNvPr>
          <p:cNvSpPr txBox="1">
            <a:spLocks/>
          </p:cNvSpPr>
          <p:nvPr/>
        </p:nvSpPr>
        <p:spPr>
          <a:xfrm>
            <a:off x="1382428" y="3696556"/>
            <a:ext cx="820959" cy="409670"/>
          </a:xfrm>
          <a:prstGeom prst="rect">
            <a:avLst/>
          </a:prstGeom>
        </p:spPr>
        <p:txBody>
          <a:bodyPr vert="horz" lIns="91461" tIns="45731" rIns="91461" bIns="45731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kern="1200">
                <a:solidFill>
                  <a:srgbClr val="0165BF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1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1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58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801" b="0" i="0" u="none" strike="noStrike" kern="1200" cap="none" spc="0" normalizeH="0" baseline="0" noProof="0" dirty="0">
                <a:ln>
                  <a:noFill/>
                </a:ln>
                <a:solidFill>
                  <a:srgbClr val="0165B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95%</a:t>
            </a:r>
          </a:p>
        </p:txBody>
      </p:sp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F9215B2F-68EA-46EF-B28F-B986A025269A}"/>
              </a:ext>
            </a:extLst>
          </p:cNvPr>
          <p:cNvSpPr txBox="1">
            <a:spLocks/>
          </p:cNvSpPr>
          <p:nvPr/>
        </p:nvSpPr>
        <p:spPr>
          <a:xfrm>
            <a:off x="2747153" y="3266836"/>
            <a:ext cx="1561654" cy="429721"/>
          </a:xfrm>
          <a:prstGeom prst="rect">
            <a:avLst/>
          </a:prstGeom>
        </p:spPr>
        <p:txBody>
          <a:bodyPr vert="horz" lIns="91461" tIns="45731" rIns="91461" bIns="45731" rtlCol="0">
            <a:normAutofit fontScale="5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kern="1200">
                <a:solidFill>
                  <a:srgbClr val="0165BF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1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1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58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801" b="0" i="0" u="none" strike="noStrike" kern="1200" cap="none" spc="0" normalizeH="0" baseline="0" noProof="0" dirty="0">
                <a:ln>
                  <a:noFill/>
                </a:ln>
                <a:solidFill>
                  <a:srgbClr val="0165B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60 l, Workload Reduction</a:t>
            </a:r>
          </a:p>
        </p:txBody>
      </p:sp>
      <p:pic>
        <p:nvPicPr>
          <p:cNvPr id="36" name="Picture 2" descr="http://www.malorca-project.de/wp/wp-content/uploads/2016/05/cropped-malorca_logo_small-1.png">
            <a:extLst>
              <a:ext uri="{FF2B5EF4-FFF2-40B4-BE49-F238E27FC236}">
                <a16:creationId xmlns:a16="http://schemas.microsoft.com/office/drawing/2014/main" id="{83855A28-C7F5-4A60-AD51-C1BF0B520F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6646" y="2204620"/>
            <a:ext cx="1062542" cy="360123"/>
          </a:xfrm>
          <a:prstGeom prst="rect">
            <a:avLst/>
          </a:prstGeom>
          <a:solidFill>
            <a:srgbClr val="DEEBF7"/>
          </a:solidFill>
          <a:extLst/>
        </p:spPr>
      </p:pic>
      <p:sp>
        <p:nvSpPr>
          <p:cNvPr id="37" name="Content Placeholder 2">
            <a:extLst>
              <a:ext uri="{FF2B5EF4-FFF2-40B4-BE49-F238E27FC236}">
                <a16:creationId xmlns:a16="http://schemas.microsoft.com/office/drawing/2014/main" id="{43261B4D-A7D6-4AAB-89D3-FB8E1A1F3F8A}"/>
              </a:ext>
            </a:extLst>
          </p:cNvPr>
          <p:cNvSpPr txBox="1">
            <a:spLocks/>
          </p:cNvSpPr>
          <p:nvPr/>
        </p:nvSpPr>
        <p:spPr>
          <a:xfrm>
            <a:off x="4511890" y="1564802"/>
            <a:ext cx="1561654" cy="747886"/>
          </a:xfrm>
          <a:prstGeom prst="rect">
            <a:avLst/>
          </a:prstGeom>
        </p:spPr>
        <p:txBody>
          <a:bodyPr vert="horz" lIns="91461" tIns="45731" rIns="91461" bIns="45731" rtlCol="0">
            <a:normAutofit fontScale="6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kern="1200">
                <a:solidFill>
                  <a:srgbClr val="0165BF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1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1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58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801" b="0" i="0" u="none" strike="noStrike" kern="1200" cap="none" spc="0" normalizeH="0" baseline="0" noProof="0" dirty="0">
                <a:ln>
                  <a:noFill/>
                </a:ln>
                <a:solidFill>
                  <a:srgbClr val="0165B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Prague: 0.6%</a:t>
            </a:r>
          </a:p>
          <a:p>
            <a:pPr marL="0" marR="0" lvl="0" indent="0" algn="l" defTabSz="91458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801" b="0" i="0" u="none" strike="noStrike" kern="1200" cap="none" spc="0" normalizeH="0" baseline="0" noProof="0" dirty="0">
                <a:ln>
                  <a:noFill/>
                </a:ln>
                <a:solidFill>
                  <a:srgbClr val="0165B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Vienna : 3.2%</a:t>
            </a:r>
          </a:p>
        </p:txBody>
      </p:sp>
      <p:pic>
        <p:nvPicPr>
          <p:cNvPr id="38" name="Grafik 37" descr="http://www.cwphmi.eu/wp/wp-content/uploads/2017/05/PJ16-CWP-HMI2.png">
            <a:extLst>
              <a:ext uri="{FF2B5EF4-FFF2-40B4-BE49-F238E27FC236}">
                <a16:creationId xmlns:a16="http://schemas.microsoft.com/office/drawing/2014/main" id="{DD8A931B-F7E6-4CAD-9A89-621750595CFF}"/>
              </a:ext>
            </a:extLst>
          </p:cNvPr>
          <p:cNvPicPr/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7148" y="3683315"/>
            <a:ext cx="1664085" cy="351871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Content Placeholder 2">
            <a:extLst>
              <a:ext uri="{FF2B5EF4-FFF2-40B4-BE49-F238E27FC236}">
                <a16:creationId xmlns:a16="http://schemas.microsoft.com/office/drawing/2014/main" id="{DB3DDB30-76D9-4201-9AD3-1DEC26F25B23}"/>
              </a:ext>
            </a:extLst>
          </p:cNvPr>
          <p:cNvSpPr txBox="1">
            <a:spLocks/>
          </p:cNvSpPr>
          <p:nvPr/>
        </p:nvSpPr>
        <p:spPr>
          <a:xfrm>
            <a:off x="6225979" y="2955775"/>
            <a:ext cx="1561654" cy="747886"/>
          </a:xfrm>
          <a:prstGeom prst="rect">
            <a:avLst/>
          </a:prstGeom>
        </p:spPr>
        <p:txBody>
          <a:bodyPr vert="horz" lIns="91461" tIns="45731" rIns="91461" bIns="45731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kern="1200">
                <a:solidFill>
                  <a:srgbClr val="0165BF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1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1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58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801" b="0" i="0" u="none" strike="noStrike" kern="1200" cap="none" spc="0" normalizeH="0" baseline="0" noProof="0" dirty="0">
                <a:ln>
                  <a:noFill/>
                </a:ln>
                <a:solidFill>
                  <a:srgbClr val="0165B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COTS</a:t>
            </a:r>
          </a:p>
          <a:p>
            <a:pPr marL="0" marR="0" lvl="0" indent="0" algn="l" defTabSz="91458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801" b="0" i="0" u="none" strike="noStrike" kern="1200" cap="none" spc="0" normalizeH="0" baseline="0" noProof="0" dirty="0">
                <a:ln>
                  <a:noFill/>
                </a:ln>
                <a:solidFill>
                  <a:srgbClr val="0165B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Ontology</a:t>
            </a:r>
          </a:p>
        </p:txBody>
      </p:sp>
      <p:pic>
        <p:nvPicPr>
          <p:cNvPr id="40" name="Grafik 39" descr="http://www.cwphmi.eu/wp/wp-content/uploads/2017/05/PJ16-CWP-HMI2.png">
            <a:extLst>
              <a:ext uri="{FF2B5EF4-FFF2-40B4-BE49-F238E27FC236}">
                <a16:creationId xmlns:a16="http://schemas.microsoft.com/office/drawing/2014/main" id="{9B53E262-D4D3-48E3-ACB6-8C3FD7EE68AF}"/>
              </a:ext>
            </a:extLst>
          </p:cNvPr>
          <p:cNvPicPr/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7148" y="2266910"/>
            <a:ext cx="1664085" cy="351871"/>
          </a:xfrm>
          <a:prstGeom prst="rect">
            <a:avLst/>
          </a:prstGeom>
          <a:noFill/>
          <a:ln>
            <a:noFill/>
          </a:ln>
        </p:spPr>
      </p:pic>
      <p:sp>
        <p:nvSpPr>
          <p:cNvPr id="41" name="Content Placeholder 2">
            <a:extLst>
              <a:ext uri="{FF2B5EF4-FFF2-40B4-BE49-F238E27FC236}">
                <a16:creationId xmlns:a16="http://schemas.microsoft.com/office/drawing/2014/main" id="{BE796299-A4FB-4735-8BCC-CC3EC1F720E8}"/>
              </a:ext>
            </a:extLst>
          </p:cNvPr>
          <p:cNvSpPr txBox="1">
            <a:spLocks/>
          </p:cNvSpPr>
          <p:nvPr/>
        </p:nvSpPr>
        <p:spPr>
          <a:xfrm>
            <a:off x="6210728" y="1517167"/>
            <a:ext cx="1561654" cy="747886"/>
          </a:xfrm>
          <a:prstGeom prst="rect">
            <a:avLst/>
          </a:prstGeom>
        </p:spPr>
        <p:txBody>
          <a:bodyPr vert="horz" lIns="91461" tIns="45731" rIns="91461" bIns="45731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kern="1200">
                <a:solidFill>
                  <a:srgbClr val="0165BF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1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1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58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801" b="0" i="0" u="none" strike="noStrike" kern="1200" cap="none" spc="0" normalizeH="0" baseline="0" noProof="0" dirty="0">
                <a:ln>
                  <a:noFill/>
                </a:ln>
                <a:solidFill>
                  <a:srgbClr val="0165B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Tower</a:t>
            </a:r>
          </a:p>
          <a:p>
            <a:pPr marL="0" marR="0" lvl="0" indent="0" algn="l" defTabSz="91458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801" b="0" i="0" u="none" strike="noStrike" kern="1200" cap="none" spc="0" normalizeH="0" baseline="0" noProof="0" dirty="0">
                <a:ln>
                  <a:noFill/>
                </a:ln>
                <a:solidFill>
                  <a:srgbClr val="0165B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Prediction</a:t>
            </a:r>
          </a:p>
        </p:txBody>
      </p:sp>
      <p:pic>
        <p:nvPicPr>
          <p:cNvPr id="42" name="Picture 2" descr="X:\Projekte\HAAWAII\HAAWAII-Grant-PreparationAbJan2020\HAAWAII_Logo2.png">
            <a:extLst>
              <a:ext uri="{FF2B5EF4-FFF2-40B4-BE49-F238E27FC236}">
                <a16:creationId xmlns:a16="http://schemas.microsoft.com/office/drawing/2014/main" id="{C2BE9B91-5273-44DE-8796-8B5A520E32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8132" y="1622824"/>
            <a:ext cx="1341078" cy="496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" name="Content Placeholder 2">
            <a:extLst>
              <a:ext uri="{FF2B5EF4-FFF2-40B4-BE49-F238E27FC236}">
                <a16:creationId xmlns:a16="http://schemas.microsoft.com/office/drawing/2014/main" id="{D10C1EB9-BB5B-451C-A210-00B4349B691C}"/>
              </a:ext>
            </a:extLst>
          </p:cNvPr>
          <p:cNvSpPr txBox="1">
            <a:spLocks/>
          </p:cNvSpPr>
          <p:nvPr/>
        </p:nvSpPr>
        <p:spPr>
          <a:xfrm>
            <a:off x="8657173" y="1412326"/>
            <a:ext cx="2022999" cy="747886"/>
          </a:xfrm>
          <a:prstGeom prst="rect">
            <a:avLst/>
          </a:prstGeom>
        </p:spPr>
        <p:txBody>
          <a:bodyPr vert="horz" lIns="91461" tIns="45731" rIns="91461" bIns="45731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kern="1200">
                <a:solidFill>
                  <a:srgbClr val="0165BF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1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1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58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165B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Pilot, Ops-Room</a:t>
            </a:r>
          </a:p>
        </p:txBody>
      </p:sp>
      <p:sp>
        <p:nvSpPr>
          <p:cNvPr id="44" name="Content Placeholder 2">
            <a:extLst>
              <a:ext uri="{FF2B5EF4-FFF2-40B4-BE49-F238E27FC236}">
                <a16:creationId xmlns:a16="http://schemas.microsoft.com/office/drawing/2014/main" id="{49CAB5A5-D40A-4DC8-8BE7-E4DFFD4FE94E}"/>
              </a:ext>
            </a:extLst>
          </p:cNvPr>
          <p:cNvSpPr txBox="1">
            <a:spLocks/>
          </p:cNvSpPr>
          <p:nvPr/>
        </p:nvSpPr>
        <p:spPr>
          <a:xfrm>
            <a:off x="8466861" y="3866936"/>
            <a:ext cx="2628999" cy="616268"/>
          </a:xfrm>
          <a:prstGeom prst="rect">
            <a:avLst/>
          </a:prstGeom>
          <a:noFill/>
          <a:ln w="12700">
            <a:solidFill>
              <a:sysClr val="windowText" lastClr="000000"/>
            </a:solidFill>
            <a:prstDash val="dash"/>
          </a:ln>
        </p:spPr>
        <p:txBody>
          <a:bodyPr vert="horz" lIns="91461" tIns="45731" rIns="91461" bIns="45731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kern="1200">
                <a:solidFill>
                  <a:srgbClr val="0165BF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1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1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58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cs-CZ" sz="2000" b="0" i="0" u="none" strike="noStrike" kern="1200" cap="none" spc="0" normalizeH="0" baseline="0" noProof="0" dirty="0">
                <a:ln>
                  <a:noFill/>
                </a:ln>
                <a:solidFill>
                  <a:srgbClr val="0165B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165B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#97 Remote </a:t>
            </a:r>
            <a:r>
              <a:rPr kumimoji="0" lang="cs-CZ" sz="2000" b="0" i="0" u="none" strike="noStrike" kern="1200" cap="none" spc="0" normalizeH="0" baseline="0" noProof="0" dirty="0">
                <a:ln>
                  <a:noFill/>
                </a:ln>
                <a:solidFill>
                  <a:srgbClr val="0165B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165B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Tower</a:t>
            </a:r>
          </a:p>
        </p:txBody>
      </p:sp>
      <p:sp>
        <p:nvSpPr>
          <p:cNvPr id="45" name="Content Placeholder 2">
            <a:extLst>
              <a:ext uri="{FF2B5EF4-FFF2-40B4-BE49-F238E27FC236}">
                <a16:creationId xmlns:a16="http://schemas.microsoft.com/office/drawing/2014/main" id="{FF6D3659-6043-4FF6-8720-8010B95C7964}"/>
              </a:ext>
            </a:extLst>
          </p:cNvPr>
          <p:cNvSpPr txBox="1">
            <a:spLocks/>
          </p:cNvSpPr>
          <p:nvPr/>
        </p:nvSpPr>
        <p:spPr>
          <a:xfrm>
            <a:off x="8466861" y="2444166"/>
            <a:ext cx="2628999" cy="643578"/>
          </a:xfrm>
          <a:prstGeom prst="rect">
            <a:avLst/>
          </a:prstGeom>
          <a:ln>
            <a:solidFill>
              <a:sysClr val="windowText" lastClr="000000"/>
            </a:solidFill>
            <a:prstDash val="dash"/>
          </a:ln>
        </p:spPr>
        <p:txBody>
          <a:bodyPr vert="horz" lIns="91461" tIns="45731" rIns="91461" bIns="45731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kern="1200">
                <a:solidFill>
                  <a:srgbClr val="0165BF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1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1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58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cs-CZ" sz="2000" b="0" i="0" u="none" strike="noStrike" kern="1200" cap="none" spc="0" normalizeH="0" baseline="0" noProof="0" dirty="0">
                <a:ln>
                  <a:noFill/>
                </a:ln>
                <a:solidFill>
                  <a:srgbClr val="0165B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165B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Vienna Ops </a:t>
            </a:r>
            <a:r>
              <a:rPr kumimoji="0" lang="cs-CZ" sz="2000" b="0" i="0" u="none" strike="noStrike" kern="1200" cap="none" spc="0" normalizeH="0" baseline="0" noProof="0" dirty="0">
                <a:ln>
                  <a:noFill/>
                </a:ln>
                <a:solidFill>
                  <a:srgbClr val="0165B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165B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Room</a:t>
            </a:r>
          </a:p>
        </p:txBody>
      </p:sp>
      <p:sp>
        <p:nvSpPr>
          <p:cNvPr id="46" name="Content Placeholder 2">
            <a:extLst>
              <a:ext uri="{FF2B5EF4-FFF2-40B4-BE49-F238E27FC236}">
                <a16:creationId xmlns:a16="http://schemas.microsoft.com/office/drawing/2014/main" id="{3BE469DE-9107-432C-9C11-836F284057AF}"/>
              </a:ext>
            </a:extLst>
          </p:cNvPr>
          <p:cNvSpPr txBox="1">
            <a:spLocks/>
          </p:cNvSpPr>
          <p:nvPr/>
        </p:nvSpPr>
        <p:spPr>
          <a:xfrm>
            <a:off x="702649" y="1382845"/>
            <a:ext cx="1450901" cy="747886"/>
          </a:xfrm>
          <a:prstGeom prst="roundRect">
            <a:avLst/>
          </a:prstGeom>
          <a:solidFill>
            <a:srgbClr val="4472C4"/>
          </a:solidFill>
          <a:ln w="1905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vert="horz" lIns="91461" tIns="45731" rIns="91461" bIns="45731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kern="1200">
                <a:solidFill>
                  <a:srgbClr val="0165BF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1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1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58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 w="0"/>
                <a:solidFill>
                  <a:srgbClr val="5B9BD5">
                    <a:lumMod val="20000"/>
                    <a:lumOff val="80000"/>
                  </a:srgb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Machine Learning</a:t>
            </a:r>
          </a:p>
        </p:txBody>
      </p:sp>
      <p:sp>
        <p:nvSpPr>
          <p:cNvPr id="47" name="Content Placeholder 2">
            <a:extLst>
              <a:ext uri="{FF2B5EF4-FFF2-40B4-BE49-F238E27FC236}">
                <a16:creationId xmlns:a16="http://schemas.microsoft.com/office/drawing/2014/main" id="{54808BDF-FEEC-4275-9B56-27EE630E35E9}"/>
              </a:ext>
            </a:extLst>
          </p:cNvPr>
          <p:cNvSpPr txBox="1">
            <a:spLocks/>
          </p:cNvSpPr>
          <p:nvPr/>
        </p:nvSpPr>
        <p:spPr>
          <a:xfrm>
            <a:off x="702649" y="2851959"/>
            <a:ext cx="1410786" cy="684573"/>
          </a:xfrm>
          <a:prstGeom prst="roundRect">
            <a:avLst/>
          </a:prstGeom>
          <a:solidFill>
            <a:srgbClr val="70AD47">
              <a:lumMod val="60000"/>
              <a:lumOff val="40000"/>
            </a:srgbClr>
          </a:solidFill>
          <a:ln w="1905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vert="horz" lIns="91461" tIns="45731" rIns="91461" bIns="45731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kern="1200">
                <a:solidFill>
                  <a:srgbClr val="0165BF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1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1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58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 w="0"/>
                <a:solidFill>
                  <a:prstClr val="white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ASR</a:t>
            </a:r>
          </a:p>
        </p:txBody>
      </p:sp>
      <p:pic>
        <p:nvPicPr>
          <p:cNvPr id="48" name="Picture 2" descr="F:\Texte\Vorträge\2020\2020-07-24-Webinar-SJU-MALORCA\Logos\logo-atco2-small.png">
            <a:extLst>
              <a:ext uri="{FF2B5EF4-FFF2-40B4-BE49-F238E27FC236}">
                <a16:creationId xmlns:a16="http://schemas.microsoft.com/office/drawing/2014/main" id="{D8877CA9-AAC7-4345-970F-A5C2A37982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6270" y="3204846"/>
            <a:ext cx="1295458" cy="531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3" descr="F:\Texte\Vorträge\2020\2020-07-24-Webinar-SJU-MALORCA\Logos\DTT_Logo_negativ.png">
            <a:extLst>
              <a:ext uri="{FF2B5EF4-FFF2-40B4-BE49-F238E27FC236}">
                <a16:creationId xmlns:a16="http://schemas.microsoft.com/office/drawing/2014/main" id="{0E8FCF42-0007-4778-AC09-15A1DAC2E9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4075" y="3969179"/>
            <a:ext cx="912733" cy="363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4" descr="F:\Texte\Vorträge\2020\2020-07-24-Webinar-SJU-MALORCA\Logos\LogoProsa.jpg">
            <a:extLst>
              <a:ext uri="{FF2B5EF4-FFF2-40B4-BE49-F238E27FC236}">
                <a16:creationId xmlns:a16="http://schemas.microsoft.com/office/drawing/2014/main" id="{BDE4EC95-4356-477E-BC35-890B9CCD6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4075" y="2523104"/>
            <a:ext cx="868114" cy="518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" name="TextovéPole 3">
            <a:extLst>
              <a:ext uri="{FF2B5EF4-FFF2-40B4-BE49-F238E27FC236}">
                <a16:creationId xmlns:a16="http://schemas.microsoft.com/office/drawing/2014/main" id="{EA9148DD-EF29-49AE-B6D9-1174229114CE}"/>
              </a:ext>
            </a:extLst>
          </p:cNvPr>
          <p:cNvSpPr txBox="1"/>
          <p:nvPr/>
        </p:nvSpPr>
        <p:spPr>
          <a:xfrm>
            <a:off x="6027229" y="1452027"/>
            <a:ext cx="1953501" cy="3140048"/>
          </a:xfrm>
          <a:prstGeom prst="rect">
            <a:avLst/>
          </a:prstGeom>
          <a:noFill/>
          <a:ln w="12700">
            <a:solidFill>
              <a:sysClr val="windowText" lastClr="000000"/>
            </a:solidFill>
            <a:prstDash val="dash"/>
          </a:ln>
        </p:spPr>
        <p:txBody>
          <a:bodyPr wrap="square" rtlCol="0">
            <a:spAutoFit/>
          </a:bodyPr>
          <a:lstStyle/>
          <a:p>
            <a:pPr marL="0" marR="0" lvl="0" indent="0" defTabSz="91458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0" marR="0" lvl="0" indent="0" defTabSz="91458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0" marR="0" lvl="0" indent="0" defTabSz="91458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0" marR="0" lvl="0" indent="0" defTabSz="91458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0" marR="0" lvl="0" indent="0" defTabSz="91458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0" marR="0" lvl="0" indent="0" defTabSz="91458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0" marR="0" lvl="0" indent="0" defTabSz="91458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0" marR="0" lvl="0" indent="0" defTabSz="91458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0" marR="0" lvl="0" indent="0" defTabSz="91458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0" marR="0" lvl="0" indent="0" defTabSz="91458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0" marR="0" lvl="0" indent="0" defTabSz="91458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SESAR PJ16-04</a:t>
            </a:r>
          </a:p>
        </p:txBody>
      </p:sp>
      <p:sp>
        <p:nvSpPr>
          <p:cNvPr id="28" name="Titel 1">
            <a:extLst>
              <a:ext uri="{FF2B5EF4-FFF2-40B4-BE49-F238E27FC236}">
                <a16:creationId xmlns:a16="http://schemas.microsoft.com/office/drawing/2014/main" id="{76B1EAD3-4515-4671-B34B-3732144DC633}"/>
              </a:ext>
            </a:extLst>
          </p:cNvPr>
          <p:cNvSpPr txBox="1">
            <a:spLocks/>
          </p:cNvSpPr>
          <p:nvPr/>
        </p:nvSpPr>
        <p:spPr bwMode="auto">
          <a:xfrm>
            <a:off x="480963" y="5578687"/>
            <a:ext cx="11221200" cy="2762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b="1" kern="1200">
                <a:solidFill>
                  <a:srgbClr val="686868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algn="ctr"/>
            <a:r>
              <a:rPr lang="en-US" sz="2000" dirty="0">
                <a:sym typeface="Calibri"/>
              </a:rPr>
              <a:t>From </a:t>
            </a:r>
            <a:r>
              <a:rPr lang="en-US" sz="2000" dirty="0">
                <a:solidFill>
                  <a:srgbClr val="00B0F0"/>
                </a:solidFill>
                <a:sym typeface="Calibri"/>
              </a:rPr>
              <a:t>Exploratory Research</a:t>
            </a:r>
            <a:r>
              <a:rPr lang="en-US" sz="2000" dirty="0">
                <a:sym typeface="Calibri"/>
              </a:rPr>
              <a:t> to </a:t>
            </a:r>
            <a:r>
              <a:rPr lang="en-US" sz="2000" dirty="0">
                <a:solidFill>
                  <a:srgbClr val="00B0F0"/>
                </a:solidFill>
                <a:sym typeface="Calibri"/>
              </a:rPr>
              <a:t>Industrial Research </a:t>
            </a:r>
            <a:r>
              <a:rPr lang="en-US" sz="2000" dirty="0">
                <a:sym typeface="Calibri"/>
              </a:rPr>
              <a:t>to the Future in the </a:t>
            </a:r>
            <a:r>
              <a:rPr lang="en-US" sz="2000" dirty="0">
                <a:solidFill>
                  <a:srgbClr val="00B0F0"/>
                </a:solidFill>
                <a:sym typeface="Calibri"/>
              </a:rPr>
              <a:t>Ops Room</a:t>
            </a:r>
            <a:endParaRPr lang="de-DE" sz="1800" dirty="0">
              <a:solidFill>
                <a:srgbClr val="00B0F0"/>
              </a:solidFill>
            </a:endParaRPr>
          </a:p>
        </p:txBody>
      </p:sp>
      <p:sp>
        <p:nvSpPr>
          <p:cNvPr id="52" name="Rechteck 51">
            <a:extLst>
              <a:ext uri="{FF2B5EF4-FFF2-40B4-BE49-F238E27FC236}">
                <a16:creationId xmlns:a16="http://schemas.microsoft.com/office/drawing/2014/main" id="{2CDBC7EF-7120-49E5-B6ED-ADDC386E0932}"/>
              </a:ext>
            </a:extLst>
          </p:cNvPr>
          <p:cNvSpPr/>
          <p:nvPr/>
        </p:nvSpPr>
        <p:spPr>
          <a:xfrm>
            <a:off x="1527816" y="5920864"/>
            <a:ext cx="8697643" cy="4078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Aft>
                <a:spcPts val="250"/>
              </a:spcAft>
              <a:buSzPts val="800"/>
              <a:tabLst>
                <a:tab pos="228600" algn="l"/>
                <a:tab pos="449580" algn="l"/>
              </a:tabLst>
            </a:pPr>
            <a:r>
              <a:rPr lang="en-US" sz="900" dirty="0">
                <a:latin typeface="Times New Roman" panose="02020603050405020304" pitchFamily="18" charset="0"/>
                <a:ea typeface="MS Mincho" panose="02020609040205080304" pitchFamily="49" charset="-128"/>
              </a:rPr>
              <a:t>J. Rataj, H. Helmke, O. Ohneiser: “AcListant® with Continuous Learning: Speech Recognition in Air Traffic Control” </a:t>
            </a:r>
          </a:p>
          <a:p>
            <a:pPr lvl="0" algn="just">
              <a:spcAft>
                <a:spcPts val="250"/>
              </a:spcAft>
              <a:buSzPts val="800"/>
              <a:tabLst>
                <a:tab pos="228600" algn="l"/>
                <a:tab pos="449580" algn="l"/>
              </a:tabLst>
            </a:pPr>
            <a:r>
              <a:rPr lang="en-US" sz="900" dirty="0">
                <a:latin typeface="Times New Roman" panose="02020603050405020304" pitchFamily="18" charset="0"/>
                <a:ea typeface="MS Mincho" panose="02020609040205080304" pitchFamily="49" charset="-128"/>
              </a:rPr>
              <a:t>in Lect. Notes Electrical Eng., Vol. 731, (Ed): AIR TRAFFIC MANAGEMENT AND SYSTEMS IV, 978-981-33-4668-0, 488801_1_En (6)</a:t>
            </a:r>
            <a:endParaRPr lang="de-DE" sz="900" dirty="0">
              <a:latin typeface="Times New Roman" panose="02020603050405020304" pitchFamily="18" charset="0"/>
              <a:ea typeface="MS Mincho" panose="020206090402050803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78881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5" grpId="0"/>
      <p:bldP spid="37" grpId="0"/>
      <p:bldP spid="39" grpId="0"/>
      <p:bldP spid="41" grpId="0"/>
      <p:bldP spid="43" grpId="0"/>
      <p:bldP spid="44" grpId="0" animBg="1"/>
      <p:bldP spid="45" grpId="0" animBg="1"/>
      <p:bldP spid="5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feld 9">
            <a:extLst>
              <a:ext uri="{FF2B5EF4-FFF2-40B4-BE49-F238E27FC236}">
                <a16:creationId xmlns:a16="http://schemas.microsoft.com/office/drawing/2014/main" id="{BA88D8C4-1CB9-45F5-9349-1DA686EEDF5A}"/>
              </a:ext>
            </a:extLst>
          </p:cNvPr>
          <p:cNvSpPr txBox="1"/>
          <p:nvPr/>
        </p:nvSpPr>
        <p:spPr>
          <a:xfrm>
            <a:off x="696987" y="1629594"/>
            <a:ext cx="10873208" cy="443198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endParaRPr lang="de-DE" dirty="0">
              <a:latin typeface="Arial" pitchFamily="34" charset="0"/>
              <a:cs typeface="Arial" pitchFamily="34" charset="0"/>
            </a:endParaRPr>
          </a:p>
          <a:p>
            <a:endParaRPr lang="de-DE" dirty="0">
              <a:latin typeface="Arial" pitchFamily="34" charset="0"/>
              <a:cs typeface="Arial" pitchFamily="34" charset="0"/>
            </a:endParaRPr>
          </a:p>
          <a:p>
            <a:endParaRPr lang="de-DE" dirty="0">
              <a:latin typeface="Arial" pitchFamily="34" charset="0"/>
              <a:cs typeface="Arial" pitchFamily="34" charset="0"/>
            </a:endParaRPr>
          </a:p>
          <a:p>
            <a:endParaRPr lang="de-DE" dirty="0">
              <a:latin typeface="Arial" pitchFamily="34" charset="0"/>
              <a:cs typeface="Arial" pitchFamily="34" charset="0"/>
            </a:endParaRPr>
          </a:p>
          <a:p>
            <a:endParaRPr lang="de-DE" dirty="0">
              <a:latin typeface="Arial" pitchFamily="34" charset="0"/>
              <a:cs typeface="Arial" pitchFamily="34" charset="0"/>
            </a:endParaRPr>
          </a:p>
          <a:p>
            <a:endParaRPr lang="de-DE" dirty="0">
              <a:latin typeface="Arial" pitchFamily="34" charset="0"/>
              <a:cs typeface="Arial" pitchFamily="34" charset="0"/>
            </a:endParaRPr>
          </a:p>
          <a:p>
            <a:endParaRPr lang="de-DE" dirty="0">
              <a:latin typeface="Arial" pitchFamily="34" charset="0"/>
              <a:cs typeface="Arial" pitchFamily="34" charset="0"/>
            </a:endParaRPr>
          </a:p>
          <a:p>
            <a:r>
              <a:rPr lang="de-DE" dirty="0">
                <a:latin typeface="Arial" pitchFamily="34" charset="0"/>
                <a:cs typeface="Arial" pitchFamily="34" charset="0"/>
              </a:rPr>
              <a:t>		    </a:t>
            </a:r>
            <a:r>
              <a:rPr lang="en-GB" dirty="0">
                <a:latin typeface="Arial" pitchFamily="34" charset="0"/>
                <a:cs typeface="Arial" pitchFamily="34" charset="0"/>
              </a:rPr>
              <a:t>Google (US company) uses </a:t>
            </a:r>
          </a:p>
          <a:p>
            <a:r>
              <a:rPr lang="en-GB" dirty="0">
                <a:latin typeface="Arial" pitchFamily="34" charset="0"/>
                <a:cs typeface="Arial" pitchFamily="34" charset="0"/>
              </a:rPr>
              <a:t>                                       300,000 hours of </a:t>
            </a:r>
          </a:p>
          <a:p>
            <a:r>
              <a:rPr lang="en-GB" dirty="0">
                <a:latin typeface="Arial" pitchFamily="34" charset="0"/>
                <a:cs typeface="Arial" pitchFamily="34" charset="0"/>
              </a:rPr>
              <a:t>		              training data</a:t>
            </a:r>
          </a:p>
          <a:p>
            <a:endParaRPr lang="en-GB" dirty="0">
              <a:latin typeface="Arial" pitchFamily="34" charset="0"/>
              <a:cs typeface="Arial" pitchFamily="34" charset="0"/>
            </a:endParaRPr>
          </a:p>
          <a:p>
            <a:endParaRPr lang="en-GB" dirty="0">
              <a:latin typeface="Arial" pitchFamily="34" charset="0"/>
              <a:cs typeface="Arial" pitchFamily="34" charset="0"/>
            </a:endParaRPr>
          </a:p>
          <a:p>
            <a:endParaRPr lang="en-GB" dirty="0">
              <a:latin typeface="Arial" pitchFamily="34" charset="0"/>
              <a:cs typeface="Arial" pitchFamily="34" charset="0"/>
            </a:endParaRPr>
          </a:p>
          <a:p>
            <a:endParaRPr lang="de-DE" dirty="0">
              <a:latin typeface="Arial" pitchFamily="34" charset="0"/>
              <a:cs typeface="Arial" pitchFamily="34" charset="0"/>
            </a:endParaRPr>
          </a:p>
          <a:p>
            <a:endParaRPr lang="de-DE" dirty="0">
              <a:latin typeface="Arial" pitchFamily="34" charset="0"/>
              <a:cs typeface="Arial" pitchFamily="34" charset="0"/>
            </a:endParaRPr>
          </a:p>
          <a:p>
            <a:endParaRPr lang="de-DE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A4140A5-40EB-4EDC-83E7-5696841A43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 		</a:t>
            </a:r>
            <a:r>
              <a:rPr lang="en-GB" dirty="0"/>
              <a:t>compared to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D9FEBF9-7CAD-4A6F-9270-961861ACC5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45097" y="3436874"/>
            <a:ext cx="2450856" cy="738000"/>
          </a:xfrm>
        </p:spPr>
        <p:txBody>
          <a:bodyPr/>
          <a:lstStyle/>
          <a:p>
            <a:pPr marL="0" indent="0" algn="ctr">
              <a:buNone/>
            </a:pPr>
            <a:r>
              <a:rPr lang="en-GB" dirty="0"/>
              <a:t>22 hours of voice recordings from Prague 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08EF199-96E4-4569-85DB-134A955BBB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BE"/>
              <a:t>Footer</a:t>
            </a:r>
            <a:endParaRPr lang="en-GB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B7196462-B5EE-4AC7-8919-A4E79B84CCB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9914AAD-F1A8-4E19-BB8D-AF4E3BDB0EEE}" type="slidenum">
              <a:rPr lang="en-GB" smtClean="0"/>
              <a:pPr/>
              <a:t>8</a:t>
            </a:fld>
            <a:endParaRPr lang="en-GB" dirty="0"/>
          </a:p>
        </p:txBody>
      </p:sp>
      <p:sp>
        <p:nvSpPr>
          <p:cNvPr id="6" name="Inhaltsplatzhalter 2">
            <a:extLst>
              <a:ext uri="{FF2B5EF4-FFF2-40B4-BE49-F238E27FC236}">
                <a16:creationId xmlns:a16="http://schemas.microsoft.com/office/drawing/2014/main" id="{693FC27E-29CE-4A2F-9A1F-B98034A0FAA2}"/>
              </a:ext>
            </a:extLst>
          </p:cNvPr>
          <p:cNvSpPr txBox="1">
            <a:spLocks/>
          </p:cNvSpPr>
          <p:nvPr/>
        </p:nvSpPr>
        <p:spPr bwMode="auto">
          <a:xfrm>
            <a:off x="6529635" y="3247188"/>
            <a:ext cx="288032" cy="3652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180000" indent="-180000" algn="l" defTabSz="914400" rtl="0" eaLnBrk="1" latinLnBrk="0" hangingPunct="1">
              <a:spcBef>
                <a:spcPts val="300"/>
              </a:spcBef>
              <a:spcAft>
                <a:spcPts val="0"/>
              </a:spcAft>
              <a:buFont typeface="Arial" pitchFamily="34" charset="0"/>
              <a:buChar char="•"/>
              <a:defRPr sz="1800" b="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626400" indent="-180000" algn="l" defTabSz="914400" rtl="0" eaLnBrk="1" latinLnBrk="0" hangingPunct="1">
              <a:spcBef>
                <a:spcPts val="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076400" indent="-180000" algn="l" defTabSz="914400" rtl="0" eaLnBrk="1" latinLnBrk="0" hangingPunct="1">
              <a:spcBef>
                <a:spcPts val="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522800" indent="-180000" algn="l" defTabSz="914400" rtl="0" eaLnBrk="1" latinLnBrk="0" hangingPunct="1">
              <a:spcBef>
                <a:spcPts val="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969200" indent="-180000" algn="l" defTabSz="914400" rtl="0" eaLnBrk="1" latinLnBrk="0" hangingPunct="1">
              <a:spcBef>
                <a:spcPts val="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e-DE" sz="1000" dirty="0"/>
              <a:t>*</a:t>
            </a:r>
          </a:p>
        </p:txBody>
      </p:sp>
      <p:cxnSp>
        <p:nvCxnSpPr>
          <p:cNvPr id="8" name="Gerade Verbindung mit Pfeil 7">
            <a:extLst>
              <a:ext uri="{FF2B5EF4-FFF2-40B4-BE49-F238E27FC236}">
                <a16:creationId xmlns:a16="http://schemas.microsoft.com/office/drawing/2014/main" id="{0BB0FA8B-A5E2-4FA0-908B-0B5A456D0C4F}"/>
              </a:ext>
            </a:extLst>
          </p:cNvPr>
          <p:cNvCxnSpPr>
            <a:cxnSpLocks/>
          </p:cNvCxnSpPr>
          <p:nvPr/>
        </p:nvCxnSpPr>
        <p:spPr>
          <a:xfrm>
            <a:off x="6640274" y="3329238"/>
            <a:ext cx="1296144" cy="361782"/>
          </a:xfrm>
          <a:prstGeom prst="straightConnector1">
            <a:avLst/>
          </a:prstGeom>
          <a:ln w="25400"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2" descr="X:\Projekte\632\__ProjektDurchführung\Sonstiges\Logos\MALORCO_Logo_blue_v1_withText.jpg">
            <a:extLst>
              <a:ext uri="{FF2B5EF4-FFF2-40B4-BE49-F238E27FC236}">
                <a16:creationId xmlns:a16="http://schemas.microsoft.com/office/drawing/2014/main" id="{FEB03E54-9BB6-4FFE-8FE3-A26D52B927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0246" y="351755"/>
            <a:ext cx="1813345" cy="715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EDB2B508-E6A2-42FC-8869-972CE7DA74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6987" y="520793"/>
            <a:ext cx="1501735" cy="625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0577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2" grpId="0"/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F76178FD-2FE7-4FAB-A1F7-FC1D6BE354F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GB" sz="6000" dirty="0"/>
              <a:t>Thank you very much for your attention</a:t>
            </a:r>
            <a:br>
              <a:rPr lang="en-GB" sz="4400" dirty="0"/>
            </a:br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33121A7C-3B08-421B-87F1-925616C9890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sv-SE" noProof="0"/>
              <a:t>&gt; FLY AI &gt; Hon. Prof. Dr. H. Helmke •  23.03.2021</a:t>
            </a:r>
            <a:endParaRPr lang="en-GB" noProof="0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ACE537E6-F965-40D3-B4E6-6643BC24618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noProof="0"/>
              <a:t>DLR.de  •  Chart </a:t>
            </a:r>
            <a:fld id="{A5AC3FBE-A647-41C9-A8C3-4435ED4FC895}" type="slidenum">
              <a:rPr lang="en-GB" noProof="0" smtClean="0"/>
              <a:pPr>
                <a:defRPr/>
              </a:pPr>
              <a:t>9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4036266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F76178FD-2FE7-4FAB-A1F7-FC1D6BE354F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GB" sz="4000" dirty="0"/>
              <a:t>How many training data is used by Google for training their speech recognizer? </a:t>
            </a:r>
            <a:br>
              <a:rPr lang="en-GB" sz="4400" dirty="0"/>
            </a:br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33121A7C-3B08-421B-87F1-925616C9890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sv-SE" noProof="0"/>
              <a:t>&gt; FLY AI &gt; Hon. Prof. Dr. H. Helmke •  23.03.2021</a:t>
            </a:r>
            <a:endParaRPr lang="en-GB" noProof="0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ACE537E6-F965-40D3-B4E6-6643BC24618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noProof="0"/>
              <a:t>DLR.de  •  Chart </a:t>
            </a:r>
            <a:fld id="{A5AC3FBE-A647-41C9-A8C3-4435ED4FC895}" type="slidenum">
              <a:rPr lang="en-GB" noProof="0" smtClean="0"/>
              <a:pPr>
                <a:defRPr/>
              </a:pPr>
              <a:t>10</a:t>
            </a:fld>
            <a:endParaRPr lang="en-GB" noProof="0" dirty="0"/>
          </a:p>
        </p:txBody>
      </p:sp>
      <p:sp>
        <p:nvSpPr>
          <p:cNvPr id="7" name="Titel 5">
            <a:extLst>
              <a:ext uri="{FF2B5EF4-FFF2-40B4-BE49-F238E27FC236}">
                <a16:creationId xmlns:a16="http://schemas.microsoft.com/office/drawing/2014/main" id="{2BA73540-32DF-47FB-82B1-1CAB760FBF0E}"/>
              </a:ext>
            </a:extLst>
          </p:cNvPr>
          <p:cNvSpPr txBox="1">
            <a:spLocks/>
          </p:cNvSpPr>
          <p:nvPr/>
        </p:nvSpPr>
        <p:spPr bwMode="auto">
          <a:xfrm>
            <a:off x="1417067" y="3213770"/>
            <a:ext cx="2947291" cy="17281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tabLst>
                <a:tab pos="2038350" algn="l"/>
              </a:tabLst>
              <a:defRPr sz="2400" b="1" kern="1200">
                <a:solidFill>
                  <a:srgbClr val="686868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marL="342900" indent="-342900">
              <a:buFont typeface="+mj-lt"/>
              <a:buAutoNum type="arabicPeriod"/>
            </a:pPr>
            <a:r>
              <a:rPr lang="en-GB" sz="1800" dirty="0"/>
              <a:t>300 hours</a:t>
            </a:r>
          </a:p>
          <a:p>
            <a:pPr marL="342900" indent="-342900">
              <a:buFont typeface="+mj-lt"/>
              <a:buAutoNum type="arabicPeriod"/>
            </a:pPr>
            <a:r>
              <a:rPr lang="en-GB" sz="1800" dirty="0"/>
              <a:t>3,000 hours</a:t>
            </a:r>
          </a:p>
          <a:p>
            <a:pPr marL="342900" indent="-342900">
              <a:buFont typeface="+mj-lt"/>
              <a:buAutoNum type="arabicPeriod"/>
            </a:pPr>
            <a:r>
              <a:rPr lang="en-GB" sz="1800" dirty="0"/>
              <a:t>30,000 hours</a:t>
            </a:r>
          </a:p>
          <a:p>
            <a:pPr marL="342900" indent="-342900">
              <a:buFont typeface="+mj-lt"/>
              <a:buAutoNum type="arabicPeriod"/>
            </a:pPr>
            <a:r>
              <a:rPr lang="en-GB" sz="1800" dirty="0"/>
              <a:t>300,000 hours</a:t>
            </a:r>
          </a:p>
          <a:p>
            <a:pPr marL="342900" indent="-342900">
              <a:buFont typeface="+mj-lt"/>
              <a:buAutoNum type="arabicPeriod"/>
            </a:pPr>
            <a:r>
              <a:rPr lang="en-GB" sz="1800" dirty="0"/>
              <a:t>3,000,000 hours</a:t>
            </a:r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BD647FCF-BE4C-48DE-8B49-DEFD68D4EED2}"/>
              </a:ext>
            </a:extLst>
          </p:cNvPr>
          <p:cNvSpPr/>
          <p:nvPr/>
        </p:nvSpPr>
        <p:spPr>
          <a:xfrm>
            <a:off x="4026311" y="2993709"/>
            <a:ext cx="545565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Frutiger-Light"/>
              </a:rPr>
              <a:t>Google has used </a:t>
            </a:r>
            <a:r>
              <a:rPr lang="en-US" dirty="0">
                <a:solidFill>
                  <a:srgbClr val="FF0000"/>
                </a:solidFill>
                <a:latin typeface="Frutiger-Light"/>
              </a:rPr>
              <a:t>13,000</a:t>
            </a:r>
            <a:r>
              <a:rPr lang="en-US" dirty="0">
                <a:solidFill>
                  <a:srgbClr val="000000"/>
                </a:solidFill>
                <a:latin typeface="Frutiger-Light"/>
              </a:rPr>
              <a:t> times more training data than </a:t>
            </a:r>
            <a:br>
              <a:rPr lang="en-US" dirty="0">
                <a:solidFill>
                  <a:srgbClr val="000000"/>
                </a:solidFill>
                <a:latin typeface="Frutiger-Light"/>
              </a:rPr>
            </a:br>
            <a:r>
              <a:rPr lang="en-US" dirty="0">
                <a:solidFill>
                  <a:srgbClr val="000000"/>
                </a:solidFill>
                <a:latin typeface="Frutiger-Light"/>
              </a:rPr>
              <a:t>MALORCA for Vienna resp. Prague</a:t>
            </a:r>
          </a:p>
          <a:p>
            <a:r>
              <a:rPr lang="en-US" dirty="0">
                <a:solidFill>
                  <a:srgbClr val="000000"/>
                </a:solidFill>
                <a:latin typeface="Frutiger-Light"/>
              </a:rPr>
              <a:t>(300,000 versus 22 hours).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36924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DLR-Präsentation 16:9 Englisch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9525">
          <a:solidFill>
            <a:schemeClr val="tx1"/>
          </a:solidFill>
        </a:ln>
      </a:spPr>
      <a:bodyPr rtlCol="0" anchor="ctr">
        <a:noAutofit/>
      </a:bodyPr>
      <a:lstStyle>
        <a:defPPr algn="ctr">
          <a:defRPr dirty="0" smtClean="0">
            <a:solidFill>
              <a:schemeClr val="tx1"/>
            </a:solidFill>
            <a:latin typeface="Arial" pitchFamily="34" charset="0"/>
            <a:cs typeface="Arial" pitchFamily="34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>
          <a:defRPr dirty="0" smtClean="0">
            <a:latin typeface="Arial" pitchFamily="34" charset="0"/>
            <a:cs typeface="Arial" pitchFamily="34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tns:customPropertyEditors xmlns:tns="http://schemas.microsoft.com/office/2006/customDocumentInformationPanel">
  <tns:showOnOpen>false</tns:showOnOpen>
  <tns:defaultPropertyEditorNamespace>Standardeigenschaften</tns:defaultPropertyEditorNamespace>
</tns:customPropertyEditors>
</file>

<file path=customXml/itemProps1.xml><?xml version="1.0" encoding="utf-8"?>
<ds:datastoreItem xmlns:ds="http://schemas.openxmlformats.org/officeDocument/2006/customXml" ds:itemID="{A10E0A5B-51D0-4A24-862C-0D9D8D0E9658}">
  <ds:schemaRefs>
    <ds:schemaRef ds:uri="http://schemas.microsoft.com/office/2006/customDocumentInformationPanel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824</Words>
  <Application>Microsoft Office PowerPoint</Application>
  <PresentationFormat>Benutzerdefiniert</PresentationFormat>
  <Paragraphs>149</Paragraphs>
  <Slides>10</Slides>
  <Notes>3</Notes>
  <HiddenSlides>1</HiddenSlides>
  <MMClips>0</MMClips>
  <ScaleCrop>false</ScaleCrop>
  <HeadingPairs>
    <vt:vector size="6" baseType="variant">
      <vt:variant>
        <vt:lpstr>Verwendete Schriftarten</vt:lpstr>
      </vt:variant>
      <vt:variant>
        <vt:i4>7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10</vt:i4>
      </vt:variant>
    </vt:vector>
  </HeadingPairs>
  <TitlesOfParts>
    <vt:vector size="18" baseType="lpstr">
      <vt:lpstr>MS Mincho</vt:lpstr>
      <vt:lpstr>Arial</vt:lpstr>
      <vt:lpstr>Calibri</vt:lpstr>
      <vt:lpstr>Frutiger-Light</vt:lpstr>
      <vt:lpstr>Times New Roman</vt:lpstr>
      <vt:lpstr>Wingdings</vt:lpstr>
      <vt:lpstr>ヒラギノ角ゴ Pro W3</vt:lpstr>
      <vt:lpstr>DLR-Präsentation 16:9 Englisch</vt:lpstr>
      <vt:lpstr>Automatic Speech Recognition for ATCo Support An application of Artificial Intelligence  and its steps from  the Idea to Exploratory Research to Industrial Research </vt:lpstr>
      <vt:lpstr>How many training data is used by Google for training their speech recognizer?  </vt:lpstr>
      <vt:lpstr>What is Artificial Intelligence?</vt:lpstr>
      <vt:lpstr>Application Areas of  Artificial Intelligence</vt:lpstr>
      <vt:lpstr>Automatic Speech Recognition &amp; Understanding  for Air Traffic Management Applications</vt:lpstr>
      <vt:lpstr>Machine Learning of Speech  Recognition Models for Controller Assistance</vt:lpstr>
      <vt:lpstr>Speech Recognition and Machine Learning Roadmap</vt:lpstr>
      <vt:lpstr>   compared to</vt:lpstr>
      <vt:lpstr>Thank you very much for your attention </vt:lpstr>
      <vt:lpstr>How many training data is used by Google for training their speech recognizer?  </vt:lpstr>
    </vt:vector>
  </TitlesOfParts>
  <Company>DLR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Lorerumetur acipitis am rest et  explabore expliam, tem quis et ut enisto</dc:title>
  <dc:creator>Helmke, Hartmut</dc:creator>
  <cp:lastModifiedBy>Hartmut Helmke</cp:lastModifiedBy>
  <cp:revision>117</cp:revision>
  <cp:lastPrinted>2021-03-16T11:55:22Z</cp:lastPrinted>
  <dcterms:created xsi:type="dcterms:W3CDTF">2012-06-19T06:51:55Z</dcterms:created>
  <dcterms:modified xsi:type="dcterms:W3CDTF">2021-03-18T14:23:37Z</dcterms:modified>
</cp:coreProperties>
</file>